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20" r:id="rId2"/>
  </p:sldMasterIdLst>
  <p:notesMasterIdLst>
    <p:notesMasterId r:id="rId5"/>
  </p:notesMasterIdLst>
  <p:sldIdLst>
    <p:sldId id="259" r:id="rId3"/>
    <p:sldId id="265" r:id="rId4"/>
  </p:sldIdLst>
  <p:sldSz cx="11518900" cy="6483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4E4E4"/>
    <a:srgbClr val="E46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9633" autoAdjust="0"/>
  </p:normalViewPr>
  <p:slideViewPr>
    <p:cSldViewPr>
      <p:cViewPr>
        <p:scale>
          <a:sx n="100" d="100"/>
          <a:sy n="100" d="100"/>
        </p:scale>
        <p:origin x="-1038" y="-4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30373564552132E-3"/>
          <c:y val="0.15058758596178939"/>
          <c:w val="0.94977168949771684"/>
          <c:h val="0.675743487239517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 baseline="0">
                    <a:solidFill>
                      <a:schemeClr val="bg1">
                        <a:lumMod val="9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9463</c:v>
                </c:pt>
                <c:pt idx="1">
                  <c:v>7900</c:v>
                </c:pt>
                <c:pt idx="2">
                  <c:v>5000</c:v>
                </c:pt>
                <c:pt idx="3">
                  <c:v>6620</c:v>
                </c:pt>
                <c:pt idx="4" formatCode="General">
                  <c:v>20553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c:spPr>
        </c:dropLines>
        <c:marker val="1"/>
        <c:smooth val="0"/>
        <c:axId val="161085312"/>
        <c:axId val="161086848"/>
      </c:lineChart>
      <c:catAx>
        <c:axId val="1610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161086848"/>
        <c:crosses val="autoZero"/>
        <c:auto val="1"/>
        <c:lblAlgn val="ctr"/>
        <c:lblOffset val="100"/>
        <c:noMultiLvlLbl val="0"/>
      </c:catAx>
      <c:valAx>
        <c:axId val="1610868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10853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 i="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2781530811609862"/>
          <c:y val="0.91780121545621773"/>
          <c:w val="0.23272580307577517"/>
          <c:h val="8.2198614291658992E-2"/>
        </c:manualLayout>
      </c:layout>
      <c:overlay val="0"/>
      <c:txPr>
        <a:bodyPr/>
        <a:lstStyle/>
        <a:p>
          <a:pPr>
            <a:defRPr sz="1400"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0152932872836286"/>
          <c:w val="0.94977168949771684"/>
          <c:h val="0.53875701172943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проектов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 baseline="0">
                    <a:solidFill>
                      <a:schemeClr val="bg1">
                        <a:lumMod val="9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 formatCode="General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1254016"/>
        <c:axId val="161318400"/>
      </c:barChart>
      <c:catAx>
        <c:axId val="16125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161318400"/>
        <c:crosses val="autoZero"/>
        <c:auto val="1"/>
        <c:lblAlgn val="ctr"/>
        <c:lblOffset val="100"/>
        <c:noMultiLvlLbl val="0"/>
      </c:catAx>
      <c:valAx>
        <c:axId val="1613184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12540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0174736938700601E-2"/>
          <c:y val="0.19294475249640827"/>
          <c:w val="0.80852116639571836"/>
          <c:h val="0.17488137412909269"/>
        </c:manualLayout>
      </c:layout>
      <c:overlay val="0"/>
      <c:txPr>
        <a:bodyPr/>
        <a:lstStyle/>
        <a:p>
          <a:pPr>
            <a:defRPr sz="800"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4E621-D5B4-4F22-9969-CD118D4CDFB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291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D810A-4123-4200-BB91-E9F341A7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9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920" y="2014041"/>
            <a:ext cx="9791065" cy="13897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835" y="3673898"/>
            <a:ext cx="8063230" cy="1656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8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1202" y="259635"/>
            <a:ext cx="2591753" cy="55318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5945" y="259635"/>
            <a:ext cx="7583276" cy="55318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51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920" y="2014041"/>
            <a:ext cx="9791065" cy="13897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835" y="3673898"/>
            <a:ext cx="8063230" cy="1656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86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915" y="4166155"/>
            <a:ext cx="9791065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915" y="2747923"/>
            <a:ext cx="9791065" cy="14182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3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5934" y="1430242"/>
            <a:ext cx="6433385" cy="40445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51298" y="1430242"/>
            <a:ext cx="6433386" cy="40445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45" y="259635"/>
            <a:ext cx="10367010" cy="10805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946" y="1451250"/>
            <a:ext cx="5089515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5946" y="2056062"/>
            <a:ext cx="5089515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1444" y="1451250"/>
            <a:ext cx="5091514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1444" y="2056062"/>
            <a:ext cx="5091514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9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8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7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48" y="258133"/>
            <a:ext cx="3789639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570" y="258136"/>
            <a:ext cx="6439385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5948" y="1356701"/>
            <a:ext cx="3789639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7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02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785" y="4538345"/>
            <a:ext cx="6911340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7785" y="579299"/>
            <a:ext cx="6911340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7785" y="5074122"/>
            <a:ext cx="6911340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03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520996" y="246127"/>
            <a:ext cx="3263688" cy="52287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5934" y="246127"/>
            <a:ext cx="9603083" cy="52287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915" y="4166155"/>
            <a:ext cx="9791065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915" y="2747923"/>
            <a:ext cx="9791065" cy="14182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5945" y="1512784"/>
            <a:ext cx="5087514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5441" y="1512784"/>
            <a:ext cx="5087514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2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946" y="1451250"/>
            <a:ext cx="5089515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946" y="2056062"/>
            <a:ext cx="5089515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1444" y="1451250"/>
            <a:ext cx="5091514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1444" y="2056062"/>
            <a:ext cx="5091514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0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6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48" y="258133"/>
            <a:ext cx="3789639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3570" y="258136"/>
            <a:ext cx="6439385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5948" y="1356701"/>
            <a:ext cx="3789639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785" y="4538345"/>
            <a:ext cx="6911340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7785" y="579299"/>
            <a:ext cx="6911340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7785" y="5074122"/>
            <a:ext cx="6911340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7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45" y="259635"/>
            <a:ext cx="10367010" cy="10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945" y="1512784"/>
            <a:ext cx="10367010" cy="427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5945" y="6009107"/>
            <a:ext cx="268774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5624" y="6009107"/>
            <a:ext cx="3647652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5213" y="6009107"/>
            <a:ext cx="268774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0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45" y="259635"/>
            <a:ext cx="10367010" cy="10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945" y="1512784"/>
            <a:ext cx="10367010" cy="427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5945" y="6009107"/>
            <a:ext cx="268774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2BAF-045D-4CDD-8C32-A0FF1C69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5624" y="6009107"/>
            <a:ext cx="3647652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5213" y="6009107"/>
            <a:ext cx="268774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253B-C581-4718-9B84-C99B65142B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8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chart" Target="../charts/chart2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1"/>
            <a:ext cx="11518900" cy="6483349"/>
          </a:xfrm>
          <a:prstGeom prst="rect">
            <a:avLst/>
          </a:prstGeom>
          <a:noFill/>
        </p:spPr>
      </p:pic>
      <p:sp>
        <p:nvSpPr>
          <p:cNvPr id="4" name="Пятиугольник 3"/>
          <p:cNvSpPr/>
          <p:nvPr/>
        </p:nvSpPr>
        <p:spPr>
          <a:xfrm>
            <a:off x="35157" y="1793875"/>
            <a:ext cx="8274050" cy="2971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в сфере пищевой промышленности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70167" y="5729803"/>
            <a:ext cx="1039079" cy="7270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40050" y="590867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Долгушин С.Н</a:t>
            </a:r>
            <a:r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заместитель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начальника Департамента потребительского рынка Администрации Томской области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036" y="-264579"/>
            <a:ext cx="11513186" cy="6747929"/>
            <a:chOff x="6336" y="-267310"/>
            <a:chExt cx="11513186" cy="6747929"/>
          </a:xfrm>
        </p:grpSpPr>
        <p:sp>
          <p:nvSpPr>
            <p:cNvPr id="3" name="object 3"/>
            <p:cNvSpPr/>
            <p:nvPr/>
          </p:nvSpPr>
          <p:spPr>
            <a:xfrm>
              <a:off x="2350839" y="-267310"/>
              <a:ext cx="8283414" cy="6479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43" y="0"/>
              <a:ext cx="2516505" cy="680720"/>
            </a:xfrm>
            <a:custGeom>
              <a:avLst/>
              <a:gdLst/>
              <a:ahLst/>
              <a:cxnLst/>
              <a:rect l="l" t="t" r="r" b="b"/>
              <a:pathLst>
                <a:path w="2516505" h="680720">
                  <a:moveTo>
                    <a:pt x="2516174" y="0"/>
                  </a:moveTo>
                  <a:lnTo>
                    <a:pt x="0" y="0"/>
                  </a:lnTo>
                  <a:lnTo>
                    <a:pt x="0" y="680554"/>
                  </a:lnTo>
                  <a:lnTo>
                    <a:pt x="1835619" y="680554"/>
                  </a:lnTo>
                  <a:lnTo>
                    <a:pt x="2516174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7" y="0"/>
              <a:ext cx="2242921" cy="834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7" y="0"/>
              <a:ext cx="2045548" cy="6953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7" y="6109144"/>
              <a:ext cx="11513185" cy="371475"/>
            </a:xfrm>
            <a:custGeom>
              <a:avLst/>
              <a:gdLst/>
              <a:ahLst/>
              <a:cxnLst/>
              <a:rect l="l" t="t" r="r" b="b"/>
              <a:pathLst>
                <a:path w="11513185" h="371475">
                  <a:moveTo>
                    <a:pt x="11512562" y="0"/>
                  </a:moveTo>
                  <a:lnTo>
                    <a:pt x="0" y="0"/>
                  </a:lnTo>
                  <a:lnTo>
                    <a:pt x="0" y="370852"/>
                  </a:lnTo>
                  <a:lnTo>
                    <a:pt x="11512562" y="370852"/>
                  </a:lnTo>
                  <a:lnTo>
                    <a:pt x="11512562" y="0"/>
                  </a:lnTo>
                  <a:close/>
                </a:path>
              </a:pathLst>
            </a:custGeom>
            <a:solidFill>
              <a:srgbClr val="14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2657" y="5419496"/>
              <a:ext cx="2856242" cy="1060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2755" y="5771299"/>
              <a:ext cx="972032" cy="7086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6" y="5986776"/>
              <a:ext cx="9385973" cy="1223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28971" y="5538426"/>
              <a:ext cx="263339" cy="1316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8452" y="6238087"/>
              <a:ext cx="524468" cy="2419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987" y="6238087"/>
              <a:ext cx="524492" cy="2419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1535" y="6238087"/>
              <a:ext cx="524480" cy="2419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3071" y="6238087"/>
              <a:ext cx="524480" cy="2419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0342" y="0"/>
              <a:ext cx="8246130" cy="8348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3273" y="0"/>
              <a:ext cx="8002374" cy="8348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6208" y="0"/>
              <a:ext cx="7817751" cy="8348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9138" y="0"/>
              <a:ext cx="7639761" cy="8348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6527" y="67462"/>
              <a:ext cx="7442372" cy="7674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439" y="75539"/>
              <a:ext cx="684162" cy="62873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103041" y="112852"/>
            <a:ext cx="8235696" cy="6675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74314" y="254001"/>
            <a:ext cx="818087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В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 ПИЩЕВОЙ ПРОМЫШЛЕННОСТИ 2015-2022</a:t>
            </a:r>
            <a:endParaRPr sz="18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23849" y="1698853"/>
            <a:ext cx="397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я</a:t>
            </a:r>
            <a:r>
              <a:rPr sz="1100" spc="-95" dirty="0">
                <a:solidFill>
                  <a:srgbClr val="FFFFFF"/>
                </a:solidFill>
                <a:latin typeface="DejaVu Sans"/>
                <a:cs typeface="DejaVu Sans"/>
              </a:rPr>
              <a:t>г</a:t>
            </a:r>
            <a:r>
              <a:rPr sz="1100" spc="-90" dirty="0">
                <a:solidFill>
                  <a:srgbClr val="FFFFFF"/>
                </a:solidFill>
                <a:latin typeface="DejaVu Sans"/>
                <a:cs typeface="DejaVu Sans"/>
              </a:rPr>
              <a:t>о</a:t>
            </a: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да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28988" y="1698853"/>
            <a:ext cx="328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DejaVu Sans"/>
                <a:cs typeface="DejaVu Sans"/>
              </a:rPr>
              <a:t>орех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19022" y="3068220"/>
            <a:ext cx="433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FFFFFF"/>
                </a:solidFill>
                <a:latin typeface="DejaVu Sans"/>
                <a:cs typeface="DejaVu Sans"/>
              </a:rPr>
              <a:t>грибы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318396" y="3068220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solidFill>
                  <a:srgbClr val="FFFFFF"/>
                </a:solidFill>
                <a:latin typeface="DejaVu Sans"/>
                <a:cs typeface="DejaVu Sans"/>
              </a:rPr>
              <a:t>чага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0144" y="5183404"/>
            <a:ext cx="271145" cy="14555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850" dirty="0">
              <a:latin typeface="RobotoRegular"/>
              <a:cs typeface="RobotoRegular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820673" y="4918075"/>
            <a:ext cx="3699509" cy="914399"/>
          </a:xfrm>
          <a:custGeom>
            <a:avLst/>
            <a:gdLst/>
            <a:ahLst/>
            <a:cxnLst/>
            <a:rect l="l" t="t" r="r" b="b"/>
            <a:pathLst>
              <a:path w="3699509" h="511175">
                <a:moveTo>
                  <a:pt x="3699332" y="0"/>
                </a:moveTo>
                <a:lnTo>
                  <a:pt x="314782" y="0"/>
                </a:lnTo>
                <a:lnTo>
                  <a:pt x="0" y="510654"/>
                </a:lnTo>
                <a:lnTo>
                  <a:pt x="3699332" y="510654"/>
                </a:lnTo>
                <a:lnTo>
                  <a:pt x="369933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26642350"/>
              </p:ext>
            </p:extLst>
          </p:nvPr>
        </p:nvGraphicFramePr>
        <p:xfrm>
          <a:off x="308118" y="3199628"/>
          <a:ext cx="5776472" cy="282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989782798"/>
              </p:ext>
            </p:extLst>
          </p:nvPr>
        </p:nvGraphicFramePr>
        <p:xfrm>
          <a:off x="654107" y="2708275"/>
          <a:ext cx="3661504" cy="16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414773" y="4537076"/>
            <a:ext cx="4220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330502" y="5121936"/>
            <a:ext cx="2800109" cy="71053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 smtClean="0">
                <a:solidFill>
                  <a:schemeClr val="bg1"/>
                </a:solidFill>
              </a:rPr>
              <a:t>49,5 млн. руб. -  48 проектов</a:t>
            </a:r>
          </a:p>
          <a:p>
            <a:r>
              <a:rPr lang="ru-RU" sz="1600" b="1" kern="0" dirty="0" smtClean="0">
                <a:solidFill>
                  <a:schemeClr val="bg1"/>
                </a:solidFill>
              </a:rPr>
              <a:t>за </a:t>
            </a:r>
            <a:r>
              <a:rPr lang="ru-RU" sz="1600" b="1" kern="0" dirty="0">
                <a:solidFill>
                  <a:schemeClr val="bg1"/>
                </a:solidFill>
              </a:rPr>
              <a:t>период 2015-2022 гг.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04" y="3966170"/>
            <a:ext cx="704937" cy="74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434785" y="3875356"/>
            <a:ext cx="233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3 млн. руб.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проект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784" y="960072"/>
            <a:ext cx="5975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ea typeface="Times New Roman"/>
                <a:cs typeface="Times New Roman"/>
              </a:rPr>
              <a:t>Суть бизнес-проекта  -  создание, расширение, реконструкция </a:t>
            </a:r>
            <a:r>
              <a:rPr lang="ru-RU" sz="2000" dirty="0">
                <a:solidFill>
                  <a:schemeClr val="tx2"/>
                </a:solidFill>
                <a:ea typeface="Times New Roman"/>
                <a:cs typeface="Times New Roman"/>
              </a:rPr>
              <a:t>или </a:t>
            </a:r>
            <a:r>
              <a:rPr lang="ru-RU" sz="2000" dirty="0" smtClean="0">
                <a:solidFill>
                  <a:schemeClr val="tx2"/>
                </a:solidFill>
                <a:ea typeface="Times New Roman"/>
                <a:cs typeface="Times New Roman"/>
              </a:rPr>
              <a:t>техническое перевооружение </a:t>
            </a:r>
            <a:r>
              <a:rPr lang="ru-RU" sz="2000" dirty="0">
                <a:solidFill>
                  <a:schemeClr val="tx2"/>
                </a:solidFill>
                <a:ea typeface="Times New Roman"/>
                <a:cs typeface="Times New Roman"/>
              </a:rPr>
              <a:t>собственных производственных </a:t>
            </a:r>
            <a:r>
              <a:rPr lang="ru-RU" sz="2000" dirty="0" smtClean="0">
                <a:solidFill>
                  <a:schemeClr val="tx2"/>
                </a:solidFill>
                <a:ea typeface="Times New Roman"/>
                <a:cs typeface="Times New Roman"/>
              </a:rPr>
              <a:t>объектов новым технологическим и холодильным оборудованием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1775" y="985471"/>
            <a:ext cx="4156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 algn="ctr"/>
            <a:endParaRPr lang="ru-RU" sz="1400" kern="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 на </a:t>
            </a:r>
            <a:r>
              <a:rPr lang="ru-RU" sz="14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возмещение части затрат, </a:t>
            </a:r>
            <a:endParaRPr lang="ru-RU" sz="1400" kern="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связанных </a:t>
            </a:r>
            <a:r>
              <a:rPr lang="ru-RU" sz="14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реализацией </a:t>
            </a:r>
            <a:r>
              <a:rPr lang="ru-RU" sz="1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бизнес-проектов, </a:t>
            </a:r>
          </a:p>
          <a:p>
            <a:pPr algn="ctr"/>
            <a:r>
              <a:rPr lang="ru-RU" sz="1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направленных на развитие сферы заготовки </a:t>
            </a:r>
          </a:p>
          <a:p>
            <a:pPr algn="ctr"/>
            <a:r>
              <a:rPr lang="ru-RU" sz="1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переработки</a:t>
            </a:r>
          </a:p>
          <a:p>
            <a:pPr algn="ctr"/>
            <a:endParaRPr lang="ru-RU" sz="1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дикорастущего сырья            пищевого сырья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54231" y="2380849"/>
            <a:ext cx="453191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dirty="0" smtClean="0"/>
              <a:t>                </a:t>
            </a:r>
            <a:r>
              <a:rPr lang="ru-RU" u="sng" dirty="0" smtClean="0"/>
              <a:t>КРИТЕРИИ для ЮЛ и ИП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регистрация в ИФНС Томской области;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понесенные затраты на оборудование;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ОКВЭД: 02.3, 10, 11.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" y="866130"/>
            <a:ext cx="3778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Администрации Томской области </a:t>
            </a:r>
            <a:endParaRPr lang="ru-RU" sz="1200" kern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25.08.2020 № 412а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167811" y="2283511"/>
            <a:ext cx="1022774" cy="196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590933" y="2283511"/>
            <a:ext cx="958717" cy="196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1541</TotalTime>
  <Words>121</Words>
  <Application>Microsoft Office PowerPoint</Application>
  <PresentationFormat>Произвольный</PresentationFormat>
  <Paragraphs>27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1_Тема Office</vt:lpstr>
      <vt:lpstr>Презентация PowerPoint</vt:lpstr>
      <vt:lpstr>ГОСУДАРСТВЕННАЯ ПОДДЕРЖКА В  СФЕРЕ ПИЩЕВОЙ ПРОМЫШЛЕННОСТИ 2015-2022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2020-дикоросы</dc:title>
  <dc:creator>Алексей Владимирович Николаев</dc:creator>
  <cp:lastModifiedBy>Станислав Николаевич Долгушин</cp:lastModifiedBy>
  <cp:revision>111</cp:revision>
  <cp:lastPrinted>2020-01-29T05:35:17Z</cp:lastPrinted>
  <dcterms:created xsi:type="dcterms:W3CDTF">2020-01-29T04:53:35Z</dcterms:created>
  <dcterms:modified xsi:type="dcterms:W3CDTF">2022-12-07T06:45:27Z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2020-01-29T00:00:00Z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2020-01-29T00:00:00Z</vt:filetime>
  </property>
</Properties>
</file>