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1" r:id="rId2"/>
    <p:sldId id="289" r:id="rId3"/>
    <p:sldId id="298" r:id="rId4"/>
    <p:sldId id="264" r:id="rId5"/>
    <p:sldId id="280" r:id="rId6"/>
    <p:sldId id="297" r:id="rId7"/>
    <p:sldId id="296" r:id="rId8"/>
    <p:sldId id="272" r:id="rId9"/>
  </p:sldIdLst>
  <p:sldSz cx="12192000" cy="6858000"/>
  <p:notesSz cx="6858000" cy="9947275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T Astra Serif" panose="020A0603040505020204" pitchFamily="18" charset="-52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9C9"/>
    <a:srgbClr val="FFFFCC"/>
    <a:srgbClr val="FFFF99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DE7C4420-A9C2-4805-A9A4-1F4A1ECD6EF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6719"/>
            <a:ext cx="5487041" cy="391655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1E6CBACB-12DE-4A6C-BC79-7C5C2FA33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66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9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03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85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6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23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5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35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74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25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AC99-5AA3-446F-B668-8B676395E620}" type="datetimeFigureOut">
              <a:rPr lang="ru-RU" smtClean="0"/>
              <a:t>07.12.2022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72C3-FD24-45B0-863C-B873890A4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9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inpromtorg.gov.ru/" TargetMode="External"/><Relationship Id="rId13" Type="http://schemas.openxmlformats.org/officeDocument/2006/relationships/hyperlink" Target="https://www.fasie.ru/" TargetMode="External"/><Relationship Id="rId18" Type="http://schemas.openxmlformats.org/officeDocument/2006/relationships/hyperlink" Target="https://rvc.ru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frprf.ru/" TargetMode="External"/><Relationship Id="rId12" Type="http://schemas.openxmlformats.org/officeDocument/2006/relationships/hyperlink" Target="https://minenergo.gov.ru/" TargetMode="External"/><Relationship Id="rId17" Type="http://schemas.openxmlformats.org/officeDocument/2006/relationships/hyperlink" Target="https://fundsp.ru/" TargetMode="External"/><Relationship Id="rId2" Type="http://schemas.openxmlformats.org/officeDocument/2006/relationships/image" Target="../media/image5.jpg"/><Relationship Id="rId16" Type="http://schemas.openxmlformats.org/officeDocument/2006/relationships/hyperlink" Target="https://www.rdif.ru/" TargetMode="External"/><Relationship Id="rId20" Type="http://schemas.openxmlformats.org/officeDocument/2006/relationships/hyperlink" Target="https://www.rosagroleasing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conomy.gov.ru/" TargetMode="External"/><Relationship Id="rId11" Type="http://schemas.openxmlformats.org/officeDocument/2006/relationships/hyperlink" Target="https://corpmsp.ru/" TargetMode="External"/><Relationship Id="rId5" Type="http://schemas.openxmlformats.org/officeDocument/2006/relationships/hyperlink" Target="https://&#1074;&#1101;&#1073;.&#1088;&#1092;/" TargetMode="External"/><Relationship Id="rId15" Type="http://schemas.openxmlformats.org/officeDocument/2006/relationships/hyperlink" Target="https://&#1084;&#1086;&#1085;&#1086;&#1075;&#1086;&#1088;&#1086;&#1076;&#1072;.&#1088;&#1092;/" TargetMode="External"/><Relationship Id="rId10" Type="http://schemas.openxmlformats.org/officeDocument/2006/relationships/hyperlink" Target="https://mcx.gov.ru/" TargetMode="External"/><Relationship Id="rId19" Type="http://schemas.openxmlformats.org/officeDocument/2006/relationships/hyperlink" Target="https://sk.ru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exportcenter.ru/" TargetMode="External"/><Relationship Id="rId14" Type="http://schemas.openxmlformats.org/officeDocument/2006/relationships/hyperlink" Target="https://rscf.ru/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mailto:sekretar@agro.tomsk.ru" TargetMode="External"/><Relationship Id="rId18" Type="http://schemas.openxmlformats.org/officeDocument/2006/relationships/hyperlink" Target="https://mb.tomsk.ru/" TargetMode="External"/><Relationship Id="rId26" Type="http://schemas.openxmlformats.org/officeDocument/2006/relationships/hyperlink" Target="http://tor-seversk.ru/" TargetMode="External"/><Relationship Id="rId39" Type="http://schemas.openxmlformats.org/officeDocument/2006/relationships/hyperlink" Target="mailto:info@innoclusters.ru" TargetMode="External"/><Relationship Id="rId21" Type="http://schemas.openxmlformats.org/officeDocument/2006/relationships/hyperlink" Target="mailto:gf@gf-tomsk.ru" TargetMode="External"/><Relationship Id="rId34" Type="http://schemas.openxmlformats.org/officeDocument/2006/relationships/hyperlink" Target="http://invetom.ru/" TargetMode="External"/><Relationship Id="rId7" Type="http://schemas.openxmlformats.org/officeDocument/2006/relationships/hyperlink" Target="mailto:d-invest@tomsk.gov.ru" TargetMode="External"/><Relationship Id="rId12" Type="http://schemas.openxmlformats.org/officeDocument/2006/relationships/hyperlink" Target="http://depagro.tomsk.gov.ru/" TargetMode="External"/><Relationship Id="rId17" Type="http://schemas.openxmlformats.org/officeDocument/2006/relationships/hyperlink" Target="mailto:fondpromtomsk@yandex.ru" TargetMode="External"/><Relationship Id="rId25" Type="http://schemas.openxmlformats.org/officeDocument/2006/relationships/hyperlink" Target="mailto:office@oez.tomsk.ru" TargetMode="External"/><Relationship Id="rId33" Type="http://schemas.openxmlformats.org/officeDocument/2006/relationships/hyperlink" Target="mailto:info@engineering.tomsk.ru" TargetMode="External"/><Relationship Id="rId38" Type="http://schemas.openxmlformats.org/officeDocument/2006/relationships/hyperlink" Target="http://cirto.ru/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s://frpto.ru/" TargetMode="External"/><Relationship Id="rId20" Type="http://schemas.openxmlformats.org/officeDocument/2006/relationships/hyperlink" Target="http://www.gf-tomsk.ru/" TargetMode="External"/><Relationship Id="rId29" Type="http://schemas.openxmlformats.org/officeDocument/2006/relationships/hyperlink" Target="mailto:mail@tomsktpp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vest.tomsk.gov.ru/" TargetMode="External"/><Relationship Id="rId11" Type="http://schemas.openxmlformats.org/officeDocument/2006/relationships/hyperlink" Target="mailto:drp@tomsk.gov.ru" TargetMode="External"/><Relationship Id="rId24" Type="http://schemas.openxmlformats.org/officeDocument/2006/relationships/hyperlink" Target="http://oez-investintomsk.ru/" TargetMode="External"/><Relationship Id="rId32" Type="http://schemas.openxmlformats.org/officeDocument/2006/relationships/hyperlink" Target="http://engineering.tomsk.ru/" TargetMode="External"/><Relationship Id="rId37" Type="http://schemas.openxmlformats.org/officeDocument/2006/relationships/hyperlink" Target="mailto:info@inapk.ru" TargetMode="External"/><Relationship Id="rId5" Type="http://schemas.openxmlformats.org/officeDocument/2006/relationships/hyperlink" Target="http://www.investintomsk.ru/" TargetMode="External"/><Relationship Id="rId15" Type="http://schemas.openxmlformats.org/officeDocument/2006/relationships/hyperlink" Target="mailto:lakhtionovaiv@tomsk.gov.ru" TargetMode="External"/><Relationship Id="rId23" Type="http://schemas.openxmlformats.org/officeDocument/2006/relationships/hyperlink" Target="mailto:uktip70@rambler.ru" TargetMode="External"/><Relationship Id="rId28" Type="http://schemas.openxmlformats.org/officeDocument/2006/relationships/hyperlink" Target="https://tomsktpp.ru/" TargetMode="External"/><Relationship Id="rId36" Type="http://schemas.openxmlformats.org/officeDocument/2006/relationships/hyperlink" Target="http://inapk.ru/" TargetMode="External"/><Relationship Id="rId10" Type="http://schemas.openxmlformats.org/officeDocument/2006/relationships/hyperlink" Target="http://biznesdep.tomsk.gov.ru/" TargetMode="External"/><Relationship Id="rId19" Type="http://schemas.openxmlformats.org/officeDocument/2006/relationships/hyperlink" Target="mailto:tomsk.cpp@mb.tomsk.ru" TargetMode="External"/><Relationship Id="rId31" Type="http://schemas.openxmlformats.org/officeDocument/2006/relationships/hyperlink" Target="mailto:agrocenter@agro.tomsk.ru" TargetMode="External"/><Relationship Id="rId4" Type="http://schemas.openxmlformats.org/officeDocument/2006/relationships/image" Target="../media/image4.png"/><Relationship Id="rId9" Type="http://schemas.openxmlformats.org/officeDocument/2006/relationships/hyperlink" Target="mailto:dugsto@gov70.ru" TargetMode="External"/><Relationship Id="rId14" Type="http://schemas.openxmlformats.org/officeDocument/2006/relationships/hyperlink" Target="https://depeconom.tomsk.gov.ru/" TargetMode="External"/><Relationship Id="rId22" Type="http://schemas.openxmlformats.org/officeDocument/2006/relationships/hyperlink" Target="http://prompark-investintomsk.ru/" TargetMode="External"/><Relationship Id="rId27" Type="http://schemas.openxmlformats.org/officeDocument/2006/relationships/hyperlink" Target="mailto:seversk@atomtor.ru" TargetMode="External"/><Relationship Id="rId30" Type="http://schemas.openxmlformats.org/officeDocument/2006/relationships/hyperlink" Target="http://www.agroconsul.tomsk.ru/" TargetMode="External"/><Relationship Id="rId35" Type="http://schemas.openxmlformats.org/officeDocument/2006/relationships/hyperlink" Target="http://fond@invetom.ru" TargetMode="External"/><Relationship Id="rId8" Type="http://schemas.openxmlformats.org/officeDocument/2006/relationships/hyperlink" Target="http://dugs.tomsk.gov.ru/" TargetMode="Externa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vestintomsk.ru/poddergka_biznesa/gosudarstvennaya_podderzhka_tomskoy_oblasti/gosudarstvennaya_podderzhka_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wiki.ru/images/c/c8/%D0%A2%D0%A6_%D0%A1%D1%82%D0%B0%D1%82%D1%83%D1%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025"/>
            <a:ext cx="7028626" cy="4946071"/>
          </a:xfrm>
          <a:prstGeom prst="rect">
            <a:avLst/>
          </a:prstGeom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94" y="133321"/>
            <a:ext cx="1977106" cy="129208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04531" y="4541787"/>
            <a:ext cx="11582221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0740183" y="6285138"/>
            <a:ext cx="11089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20</a:t>
            </a:r>
            <a:r>
              <a:rPr lang="ru-RU" sz="2600" b="1" dirty="0" smtClean="0"/>
              <a:t>22</a:t>
            </a:r>
            <a:endParaRPr lang="ru-RU" sz="2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543663" y="337737"/>
            <a:ext cx="71480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инвестиций Томской области</a:t>
            </a:r>
            <a:endParaRPr lang="ru-RU" sz="26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4" y="110256"/>
            <a:ext cx="987638" cy="908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2076" y="2425542"/>
            <a:ext cx="52646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 действующих мерах государственной поддержки инвестиционной деятельности 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Томской области</a:t>
            </a:r>
            <a:endParaRPr lang="ru-RU" sz="30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75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72" y="235234"/>
            <a:ext cx="1977106" cy="12920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78" y="99849"/>
            <a:ext cx="987638" cy="908383"/>
          </a:xfrm>
          <a:prstGeom prst="rect">
            <a:avLst/>
          </a:prstGeom>
        </p:spPr>
      </p:pic>
      <p:sp>
        <p:nvSpPr>
          <p:cNvPr id="19" name="Заголовок 4"/>
          <p:cNvSpPr txBox="1">
            <a:spLocks/>
          </p:cNvSpPr>
          <p:nvPr/>
        </p:nvSpPr>
        <p:spPr>
          <a:xfrm>
            <a:off x="2255310" y="1347391"/>
            <a:ext cx="7419631" cy="5288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Меры государственной поддержки бизнеса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12088" y="3098620"/>
            <a:ext cx="4917398" cy="3241007"/>
            <a:chOff x="301633" y="2791069"/>
            <a:chExt cx="4662045" cy="1751883"/>
          </a:xfrm>
        </p:grpSpPr>
        <p:sp>
          <p:nvSpPr>
            <p:cNvPr id="23" name="Заголовок 4"/>
            <p:cNvSpPr txBox="1">
              <a:spLocks/>
            </p:cNvSpPr>
            <p:nvPr/>
          </p:nvSpPr>
          <p:spPr>
            <a:xfrm>
              <a:off x="569538" y="3090346"/>
              <a:ext cx="4394140" cy="14526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altLang="ru-RU" sz="1700" b="1" dirty="0" smtClean="0">
                  <a:solidFill>
                    <a:schemeClr val="accent6">
                      <a:lumMod val="5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СУБСИДИИ И ГРАНТЫ</a:t>
              </a:r>
            </a:p>
            <a:p>
              <a:pPr>
                <a:lnSpc>
                  <a:spcPct val="110000"/>
                </a:lnSpc>
              </a:pPr>
              <a:endParaRPr lang="ru-RU" alt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>
                <a:lnSpc>
                  <a:spcPct val="110000"/>
                </a:lnSpc>
              </a:pPr>
              <a:r>
                <a:rPr lang="ru-RU" altLang="ru-RU" sz="1700" b="1" dirty="0" smtClean="0">
                  <a:solidFill>
                    <a:schemeClr val="accent6">
                      <a:lumMod val="5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НАЛОГОВЫЕ ЛЬГОТЫ, ВЫЧЕТЫ, КРЕДИТЫ</a:t>
              </a:r>
            </a:p>
            <a:p>
              <a:pPr>
                <a:lnSpc>
                  <a:spcPct val="110000"/>
                </a:lnSpc>
              </a:pPr>
              <a:endParaRPr lang="ru-RU" altLang="ru-RU" sz="17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>
                <a:lnSpc>
                  <a:spcPct val="110000"/>
                </a:lnSpc>
              </a:pPr>
              <a:r>
                <a:rPr lang="ru-RU" altLang="ru-RU" sz="1700" b="1" dirty="0" smtClean="0">
                  <a:solidFill>
                    <a:schemeClr val="accent6">
                      <a:lumMod val="5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ЛЬГОТНЫЕ КРЕДИТЫ И ЛИЗИНГИ</a:t>
              </a:r>
            </a:p>
            <a:p>
              <a:pPr>
                <a:lnSpc>
                  <a:spcPct val="110000"/>
                </a:lnSpc>
              </a:pPr>
              <a:endParaRPr lang="ru-RU" altLang="ru-RU" sz="17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>
                <a:lnSpc>
                  <a:spcPct val="110000"/>
                </a:lnSpc>
              </a:pPr>
              <a:r>
                <a:rPr lang="ru-RU" altLang="ru-RU" sz="1700" b="1" dirty="0" smtClean="0">
                  <a:solidFill>
                    <a:schemeClr val="accent6">
                      <a:lumMod val="5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ГАРАНТИИ И ПОРУЧИТЕЛЬСТВА</a:t>
              </a:r>
            </a:p>
          </p:txBody>
        </p:sp>
        <p:sp>
          <p:nvSpPr>
            <p:cNvPr id="38" name="Заголовок 4"/>
            <p:cNvSpPr txBox="1">
              <a:spLocks/>
            </p:cNvSpPr>
            <p:nvPr/>
          </p:nvSpPr>
          <p:spPr>
            <a:xfrm>
              <a:off x="1102281" y="2791069"/>
              <a:ext cx="3090266" cy="264444"/>
            </a:xfrm>
            <a:prstGeom prst="rect">
              <a:avLst/>
            </a:prstGeom>
            <a:solidFill>
              <a:srgbClr val="00B05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ru-RU" alt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</a:rPr>
                <a:t>ФИНАНСОВЫЕ</a:t>
              </a:r>
              <a:endPara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33" y="3216917"/>
              <a:ext cx="352425" cy="185698"/>
            </a:xfrm>
            <a:prstGeom prst="rect">
              <a:avLst/>
            </a:prstGeom>
          </p:spPr>
        </p:pic>
      </p:grpSp>
      <p:sp>
        <p:nvSpPr>
          <p:cNvPr id="37" name="Заголовок 4"/>
          <p:cNvSpPr txBox="1">
            <a:spLocks/>
          </p:cNvSpPr>
          <p:nvPr/>
        </p:nvSpPr>
        <p:spPr>
          <a:xfrm>
            <a:off x="6865382" y="4116945"/>
            <a:ext cx="5265638" cy="148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ru-RU" altLang="ru-RU" sz="1800" b="1" dirty="0" smtClean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10000"/>
              </a:lnSpc>
            </a:pPr>
            <a:endParaRPr lang="ru-RU" altLang="ru-RU" sz="18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10000"/>
              </a:lnSpc>
            </a:pPr>
            <a:r>
              <a:rPr lang="ru-RU" alt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ЛЬГОТНОЕ ПРЕДОСТАВЛЕНИЕ ИМУЩЕСТВА</a:t>
            </a:r>
          </a:p>
          <a:p>
            <a:pPr>
              <a:lnSpc>
                <a:spcPct val="110000"/>
              </a:lnSpc>
            </a:pPr>
            <a:endParaRPr lang="ru-RU" altLang="ru-RU" sz="1700" b="1" dirty="0" smtClean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10000"/>
              </a:lnSpc>
            </a:pPr>
            <a:r>
              <a:rPr lang="ru-RU" alt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ИНФОРМАЦИОННОЕ СОПРОВОЖДЕНИЕ</a:t>
            </a:r>
          </a:p>
          <a:p>
            <a:pPr>
              <a:lnSpc>
                <a:spcPct val="110000"/>
              </a:lnSpc>
            </a:pPr>
            <a:endParaRPr lang="ru-RU" altLang="ru-RU" sz="1700" b="1" dirty="0" smtClean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10000"/>
              </a:lnSpc>
            </a:pPr>
            <a:r>
              <a:rPr lang="ru-RU" alt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КОНСАЛТИНГ</a:t>
            </a:r>
          </a:p>
          <a:p>
            <a:pPr>
              <a:lnSpc>
                <a:spcPct val="110000"/>
              </a:lnSpc>
            </a:pPr>
            <a:endParaRPr lang="ru-RU" altLang="ru-RU" sz="1700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10000"/>
              </a:lnSpc>
            </a:pPr>
            <a:r>
              <a:rPr lang="ru-RU" alt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МАРКЕТИНГ</a:t>
            </a:r>
            <a:endParaRPr lang="ru-RU" altLang="ru-RU" sz="1700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10000"/>
              </a:lnSpc>
            </a:pPr>
            <a:endParaRPr lang="ru-RU" altLang="ru-RU" sz="1800" b="1" dirty="0" smtClean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10000"/>
              </a:lnSpc>
            </a:pPr>
            <a:endParaRPr lang="ru-RU" altLang="ru-RU" sz="18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800213" y="2264695"/>
            <a:ext cx="3222936" cy="47478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е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8" y="4482619"/>
            <a:ext cx="352425" cy="3260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8" y="5257538"/>
            <a:ext cx="352425" cy="32608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9" y="5798582"/>
            <a:ext cx="352425" cy="3260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47" y="5624627"/>
            <a:ext cx="352425" cy="3260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73" y="5043838"/>
            <a:ext cx="352425" cy="3260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08" y="4429202"/>
            <a:ext cx="352425" cy="379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8" y="3903901"/>
            <a:ext cx="352425" cy="326087"/>
          </a:xfrm>
          <a:prstGeom prst="rect">
            <a:avLst/>
          </a:prstGeom>
        </p:spPr>
      </p:pic>
      <p:sp>
        <p:nvSpPr>
          <p:cNvPr id="26" name="Заголовок 4"/>
          <p:cNvSpPr txBox="1">
            <a:spLocks/>
          </p:cNvSpPr>
          <p:nvPr/>
        </p:nvSpPr>
        <p:spPr>
          <a:xfrm>
            <a:off x="4323232" y="2244611"/>
            <a:ext cx="3222936" cy="4879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7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Комплексные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7" name="Заголовок 4"/>
          <p:cNvSpPr txBox="1">
            <a:spLocks/>
          </p:cNvSpPr>
          <p:nvPr/>
        </p:nvSpPr>
        <p:spPr>
          <a:xfrm>
            <a:off x="7846251" y="2210101"/>
            <a:ext cx="3222936" cy="4747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Региональные</a:t>
            </a:r>
          </a:p>
        </p:txBody>
      </p:sp>
      <p:sp>
        <p:nvSpPr>
          <p:cNvPr id="31" name="Заголовок 4"/>
          <p:cNvSpPr txBox="1">
            <a:spLocks/>
          </p:cNvSpPr>
          <p:nvPr/>
        </p:nvSpPr>
        <p:spPr>
          <a:xfrm>
            <a:off x="7341273" y="3112036"/>
            <a:ext cx="3090266" cy="46738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НЕФИНАНСОВЫЕ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96793" y="271423"/>
            <a:ext cx="7148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инвестиций Томской области</a:t>
            </a:r>
            <a:endParaRPr lang="ru-RU" sz="2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5850193" y="1886935"/>
            <a:ext cx="177189" cy="32316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2379823" y="1898839"/>
            <a:ext cx="177189" cy="32316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9497752" y="1898839"/>
            <a:ext cx="177189" cy="32316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53" y="178563"/>
            <a:ext cx="1977106" cy="12920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57" y="49671"/>
            <a:ext cx="987638" cy="908383"/>
          </a:xfrm>
          <a:prstGeom prst="rect">
            <a:avLst/>
          </a:prstGeom>
        </p:spPr>
      </p:pic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42592"/>
              </p:ext>
            </p:extLst>
          </p:nvPr>
        </p:nvGraphicFramePr>
        <p:xfrm>
          <a:off x="191657" y="1407551"/>
          <a:ext cx="11734873" cy="515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98"/>
                <a:gridCol w="3245702"/>
                <a:gridCol w="2537254"/>
                <a:gridCol w="3433319"/>
              </a:tblGrid>
              <a:tr h="79906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ВЭБ.РФ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hlinkClick r:id="rId5"/>
                        </a:rPr>
                        <a:t>https://вэб.рф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hlinkClick r:id="rId5"/>
                        </a:rPr>
                        <a:t>/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endParaRPr lang="ru-RU" sz="13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льготные займы в сфере промышленности</a:t>
                      </a:r>
                      <a:r>
                        <a:rPr lang="ru-RU" sz="13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высоких пределов, концессии с привлечением частного капитала</a:t>
                      </a:r>
                      <a:endParaRPr lang="ru-RU" sz="13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Минэкономразвития России </a:t>
                      </a:r>
                      <a:r>
                        <a:rPr lang="en-US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hlinkClick r:id="rId6"/>
                        </a:rPr>
                        <a:t>https://www.economy.gov.ru/</a:t>
                      </a:r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субсидирование льготного кредитования 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МСП, заключение СЗПК, субсидии участникам СЗПК</a:t>
                      </a:r>
                      <a:endParaRPr lang="ru-RU" sz="13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33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Фонд развития промышленности</a:t>
                      </a:r>
                      <a:endParaRPr lang="en-US" sz="13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7"/>
                        </a:rPr>
                        <a:t>https://frprf.ru/</a:t>
                      </a:r>
                      <a:r>
                        <a:rPr lang="en-US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консультации 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по мерам поддержки промышленности, льготные займы в сфере приоритетных отраслей</a:t>
                      </a:r>
                      <a:r>
                        <a:rPr lang="ru-RU" sz="13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промышленности</a:t>
                      </a:r>
                      <a:endParaRPr lang="ru-RU" sz="13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Минпромторг России </a:t>
                      </a:r>
                      <a:r>
                        <a:rPr lang="en-US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8"/>
                        </a:rPr>
                        <a:t>https://minpromtorg.gov.ru/</a:t>
                      </a: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заключение СПИК, субсидирование части затрат промышленным </a:t>
                      </a:r>
                      <a:r>
                        <a:rPr lang="ru-RU" sz="13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предприятий 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по лизингу, на приобретение нового оборудования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Группа компаний российского экспортного центра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9"/>
                        </a:rPr>
                        <a:t>https://www.exportcenter.ru/</a:t>
                      </a:r>
                      <a:r>
                        <a:rPr lang="en-US" sz="1300" b="1" kern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en-US" sz="1300" b="1" kern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льготное кредиты в сфере несырьевого экспорта, гарантии, страхование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Минсельхоз России </a:t>
                      </a:r>
                      <a:r>
                        <a:rPr lang="en-US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0"/>
                        </a:rPr>
                        <a:t>https://mcx.gov.ru/</a:t>
                      </a: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заключение СПИК, субсидирование льготного кредитования АПК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1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АО</a:t>
                      </a:r>
                      <a:r>
                        <a:rPr lang="ru-RU" sz="13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«</a:t>
                      </a: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Корпорация «МСП» </a:t>
                      </a:r>
                      <a:r>
                        <a:rPr lang="en-US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1"/>
                        </a:rPr>
                        <a:t>https://corpmsp.ru/</a:t>
                      </a: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субсидирование льготного кредитования и лизинга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Минэнерго России </a:t>
                      </a:r>
                      <a:r>
                        <a:rPr lang="en-US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2"/>
                        </a:rPr>
                        <a:t>https://minenergo.gov.ru/</a:t>
                      </a: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заключение СПИК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Фонд содействия инновациям 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3"/>
                        </a:rPr>
                        <a:t>https://www.fasie.ru/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гранты на НИОКР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Российский научный фонд  </a:t>
                      </a:r>
                      <a:r>
                        <a:rPr lang="en-US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4"/>
                        </a:rPr>
                        <a:t>https://rscf.ru/</a:t>
                      </a: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гранты 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на научные исследования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625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МОНОГОРОДА.РФ</a:t>
                      </a:r>
                    </a:p>
                    <a:p>
                      <a:r>
                        <a:rPr lang="en-US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hlinkClick r:id="rId15"/>
                        </a:rPr>
                        <a:t>https://</a:t>
                      </a:r>
                      <a:r>
                        <a:rPr lang="ru-RU" sz="13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hlinkClick r:id="rId15"/>
                        </a:rPr>
                        <a:t>моногорода.рф</a:t>
                      </a:r>
                      <a:r>
                        <a:rPr lang="en-US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hlinkClick r:id="rId15"/>
                        </a:rPr>
                        <a:t>/</a:t>
                      </a:r>
                      <a:r>
                        <a:rPr lang="ru-RU" sz="13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endParaRPr lang="ru-RU" sz="13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льготные</a:t>
                      </a:r>
                      <a:r>
                        <a:rPr lang="ru-RU" sz="13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займы для проектов на территории моногородов (</a:t>
                      </a:r>
                      <a:r>
                        <a:rPr lang="ru-RU" sz="13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г.Северск</a:t>
                      </a:r>
                      <a:r>
                        <a:rPr lang="ru-RU" sz="13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)</a:t>
                      </a:r>
                      <a:endParaRPr lang="ru-RU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Российский фонд</a:t>
                      </a:r>
                      <a:r>
                        <a:rPr lang="ru-RU" sz="13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прямых инвестиций </a:t>
                      </a:r>
                      <a:r>
                        <a:rPr lang="en-US" sz="13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6"/>
                        </a:rPr>
                        <a:t>https://www.rdif.ru/</a:t>
                      </a:r>
                      <a:r>
                        <a:rPr lang="ru-RU" sz="13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прямые инвестиции в компании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615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Фонд поддержки социальных проектов</a:t>
                      </a:r>
                    </a:p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hlinkClick r:id="rId17"/>
                        </a:rPr>
                        <a:t>https://fundsp.ru/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программы акселерации,</a:t>
                      </a:r>
                      <a:r>
                        <a:rPr lang="ru-RU" sz="13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привлечение льготного финансирования</a:t>
                      </a:r>
                      <a:endParaRPr lang="ru-RU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АО «Российская венчурная компания»</a:t>
                      </a: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</a:p>
                    <a:p>
                      <a:r>
                        <a:rPr lang="en-US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hlinkClick r:id="rId18"/>
                        </a:rPr>
                        <a:t>https://rvc.ru/</a:t>
                      </a: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создание</a:t>
                      </a:r>
                      <a:r>
                        <a:rPr lang="ru-RU" sz="13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новых фондов поддержки бизнеса</a:t>
                      </a:r>
                      <a:endParaRPr lang="ru-RU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15715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Фонд «Сколково» </a:t>
                      </a:r>
                      <a:r>
                        <a:rPr lang="en-US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hlinkClick r:id="rId19"/>
                        </a:rPr>
                        <a:t>https://sk.ru/</a:t>
                      </a: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гранты участникам Фонда</a:t>
                      </a:r>
                      <a:endParaRPr lang="ru-RU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АО «</a:t>
                      </a:r>
                      <a:r>
                        <a:rPr lang="ru-RU" sz="13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Росагролизинг</a:t>
                      </a: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» </a:t>
                      </a:r>
                      <a:r>
                        <a:rPr lang="en-US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hlinkClick r:id="rId20"/>
                        </a:rPr>
                        <a:t>https://www.rosagroleasing.ru/</a:t>
                      </a: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льготный лизинг АПК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26290" y="361473"/>
            <a:ext cx="7148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инвестиций Томской области</a:t>
            </a:r>
            <a:endParaRPr lang="ru-RU" sz="2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593582" y="855749"/>
            <a:ext cx="6931013" cy="5518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Федеральные институты поддержки бизнеса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02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94" y="133321"/>
            <a:ext cx="1977106" cy="12920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26290" y="361473"/>
            <a:ext cx="7148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инвестиций Томской области</a:t>
            </a:r>
            <a:endParaRPr lang="ru-RU" sz="2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81" y="81388"/>
            <a:ext cx="987638" cy="908383"/>
          </a:xfrm>
          <a:prstGeom prst="rect">
            <a:avLst/>
          </a:prstGeom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712488"/>
              </p:ext>
            </p:extLst>
          </p:nvPr>
        </p:nvGraphicFramePr>
        <p:xfrm>
          <a:off x="256060" y="1653483"/>
          <a:ext cx="5990051" cy="4929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335"/>
                <a:gridCol w="2110716"/>
              </a:tblGrid>
              <a:tr h="696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Департамент инвестиций ТО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5"/>
                        </a:rPr>
                        <a:t>http://www.investintomsk.ru/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6"/>
                        </a:rPr>
                        <a:t>https://invest.tomsk.gov.ru/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907-715 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                            </a:t>
                      </a:r>
                      <a:r>
                        <a:rPr lang="en-US" sz="13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7"/>
                        </a:rPr>
                        <a:t>d</a:t>
                      </a:r>
                      <a:r>
                        <a:rPr lang="ru-RU" sz="13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7"/>
                        </a:rPr>
                        <a:t>-</a:t>
                      </a:r>
                      <a:r>
                        <a:rPr lang="en-US" sz="13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7"/>
                        </a:rPr>
                        <a:t>invest</a:t>
                      </a:r>
                      <a:r>
                        <a:rPr lang="ru-RU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7"/>
                        </a:rPr>
                        <a:t>@</a:t>
                      </a:r>
                      <a:r>
                        <a:rPr lang="en-US" sz="1300" b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7"/>
                        </a:rPr>
                        <a:t>tomsk</a:t>
                      </a:r>
                      <a:r>
                        <a:rPr lang="ru-RU" sz="13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7"/>
                        </a:rPr>
                        <a:t>.</a:t>
                      </a:r>
                      <a:r>
                        <a:rPr lang="en-US" sz="1300" b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7"/>
                        </a:rPr>
                        <a:t>gov</a:t>
                      </a:r>
                      <a:r>
                        <a:rPr lang="ru-RU" sz="13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7"/>
                        </a:rPr>
                        <a:t>.</a:t>
                      </a:r>
                      <a:r>
                        <a:rPr lang="en-US" sz="1300" b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7"/>
                        </a:rPr>
                        <a:t>ru</a:t>
                      </a:r>
                      <a:r>
                        <a:rPr lang="en-US" sz="1300" b="0" kern="1200" dirty="0" smtClean="0">
                          <a:solidFill>
                            <a:schemeClr val="lt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5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Департамент по управлению государственной собственностью ТО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8"/>
                        </a:rPr>
                        <a:t>http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8"/>
                        </a:rPr>
                        <a:t>: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8"/>
                        </a:rPr>
                        <a:t>//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8"/>
                        </a:rPr>
                        <a:t>dugs.tomsk.gov.ru</a:t>
                      </a:r>
                      <a:r>
                        <a:rPr 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732-708, 732-715</a:t>
                      </a:r>
                      <a:r>
                        <a:rPr lang="ru-RU" sz="13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en-US" sz="1300" u="sng" kern="1200" dirty="0" err="1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9"/>
                        </a:rPr>
                        <a:t>dugsto</a:t>
                      </a:r>
                      <a:r>
                        <a:rPr lang="ru-RU" sz="1300" u="sng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9"/>
                        </a:rPr>
                        <a:t>@</a:t>
                      </a:r>
                      <a:r>
                        <a:rPr lang="en-US" sz="1300" u="sng" kern="1200" dirty="0" err="1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9"/>
                        </a:rPr>
                        <a:t>gov</a:t>
                      </a:r>
                      <a:r>
                        <a:rPr lang="ru-RU" sz="1300" u="sng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9"/>
                        </a:rPr>
                        <a:t>70.</a:t>
                      </a:r>
                      <a:r>
                        <a:rPr lang="en-US" sz="1300" u="sng" kern="1200" dirty="0" err="1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9"/>
                        </a:rPr>
                        <a:t>ru</a:t>
                      </a:r>
                      <a:r>
                        <a:rPr lang="ru-RU" sz="1300" b="1" u="non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2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Департамент по развитию инновационной и предпринимательской деятельности ТО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0"/>
                        </a:rPr>
                        <a:t>http://biznesdep.tomsk.gov.ru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907-077</a:t>
                      </a:r>
                    </a:p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1"/>
                        </a:rPr>
                        <a:t>drp@tomsk.gov.ru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7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Департамент по социально-экономическому развитию села ТО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2"/>
                        </a:rPr>
                        <a:t>http://depagro.tomsk.gov.ru</a:t>
                      </a:r>
                      <a:r>
                        <a:rPr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908-077</a:t>
                      </a:r>
                      <a:r>
                        <a:rPr lang="ru-RU" sz="13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3"/>
                        </a:rPr>
                        <a:t>sekretar@agro.tomsk.ru</a:t>
                      </a: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5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Департамент экономики Администрации ТО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4"/>
                        </a:rPr>
                        <a:t>https://depeconom.tomsk.gov.ru/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716-745 </a:t>
                      </a:r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5"/>
                        </a:rPr>
                        <a:t>lakhtionovaiv@tomsk.gov.ru</a:t>
                      </a:r>
                      <a:r>
                        <a:rPr lang="ru-RU" sz="1300" b="1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5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НО «Фонд развития промышленности Томской области» 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6"/>
                        </a:rPr>
                        <a:t>https://frpto.ru/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984-020, 984-021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7"/>
                        </a:rPr>
                        <a:t>fondpromtomsk@yandex.ru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9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НО «Фонд развития бизнеса» 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8"/>
                        </a:rPr>
                        <a:t>https://mb.tomsk.ru/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901-000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19"/>
                        </a:rPr>
                        <a:t>tomsk.cpp@mb.tomsk.ru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6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ООО «Гарантийный фонд Томской области»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20"/>
                        </a:rPr>
                        <a:t>www.gf-tomsk.ru</a:t>
                      </a:r>
                      <a:r>
                        <a:rPr lang="ru-RU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713-120, 984-045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21"/>
                        </a:rPr>
                        <a:t>gf@gf-tomsk.ru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Заголовок 4"/>
          <p:cNvSpPr txBox="1">
            <a:spLocks/>
          </p:cNvSpPr>
          <p:nvPr/>
        </p:nvSpPr>
        <p:spPr>
          <a:xfrm>
            <a:off x="2698224" y="1041345"/>
            <a:ext cx="6931013" cy="5982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Региональные институты поддержки бизнеса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47913"/>
              </p:ext>
            </p:extLst>
          </p:nvPr>
        </p:nvGraphicFramePr>
        <p:xfrm>
          <a:off x="6163730" y="1631092"/>
          <a:ext cx="5870222" cy="499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7577"/>
                <a:gridCol w="2082645"/>
              </a:tblGrid>
              <a:tr h="667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ООО «Управляющая компания «Томский индустриальный парк»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22"/>
                        </a:rPr>
                        <a:t>http://prompark-investintomsk.ru/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510-439, 934-383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23"/>
                        </a:rPr>
                        <a:t>uktip70@rambler.ru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6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АО «ОЭЗ ТВТ «Томск»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24"/>
                        </a:rPr>
                        <a:t>http://oez-investintomsk.ru/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488-650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25"/>
                        </a:rPr>
                        <a:t>office@oez.tomsk.ru</a:t>
                      </a:r>
                      <a:r>
                        <a:rPr lang="ru-RU" sz="1300" b="1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u="none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09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АО «Атом-ТОР»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26"/>
                        </a:rPr>
                        <a:t>http://tor-seversk.ru/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(3823)</a:t>
                      </a:r>
                      <a:r>
                        <a:rPr lang="en-US" sz="1300" b="0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300" b="0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787-815 </a:t>
                      </a:r>
                      <a:r>
                        <a:rPr lang="en-US" sz="1300" b="0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27"/>
                        </a:rPr>
                        <a:t>seversk@atomtor.ru</a:t>
                      </a:r>
                      <a:r>
                        <a:rPr lang="ru-RU" sz="1300" b="0" u="non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0" u="none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5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Союз «Торгово-промышленная палата Томской области» 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28"/>
                        </a:rPr>
                        <a:t>https://tomsktpp.ru/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278-288 </a:t>
                      </a:r>
                      <a:endParaRPr lang="ru-RU" sz="13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29"/>
                        </a:rPr>
                        <a:t>mail@tomsktpp.ru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86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ОГБУ «Аграрный центр Томской области» </a:t>
                      </a:r>
                      <a:r>
                        <a:rPr lang="en-US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0"/>
                        </a:rPr>
                        <a:t>http://www.agroconsul.tomsk.ru/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901-424 </a:t>
                      </a:r>
                      <a:r>
                        <a:rPr lang="en-US" sz="13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1"/>
                        </a:rPr>
                        <a:t>agrocenter@agro.tomsk.ru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4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АНО «Томский региональный инжиниринговый центр»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2"/>
                        </a:rPr>
                        <a:t>http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2"/>
                        </a:rPr>
                        <a:t>: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2"/>
                        </a:rPr>
                        <a:t>//engineering.tomsk.ru</a:t>
                      </a:r>
                      <a:r>
                        <a:rPr lang="en-US" sz="1300" b="1" kern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2"/>
                        </a:rPr>
                        <a:t>/</a:t>
                      </a:r>
                      <a:r>
                        <a:rPr lang="en-US" sz="1300" b="1" kern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488-538 </a:t>
                      </a:r>
                      <a:r>
                        <a:rPr lang="en-US" sz="13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3"/>
                        </a:rPr>
                        <a:t>info@engineering.tomsk.ru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7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МКК Фонд микрофинансирования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Томской области </a:t>
                      </a:r>
                      <a:r>
                        <a:rPr lang="en-US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4"/>
                        </a:rPr>
                        <a:t>http://invetom.ru</a:t>
                      </a: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902-910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5"/>
                        </a:rPr>
                        <a:t>http</a:t>
                      </a:r>
                      <a:r>
                        <a:rPr lang="ru-RU" sz="13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5"/>
                        </a:rPr>
                        <a:t>://</a:t>
                      </a:r>
                      <a:r>
                        <a:rPr lang="en-US" sz="13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5"/>
                        </a:rPr>
                        <a:t>fond@invetom.ru</a:t>
                      </a:r>
                      <a:r>
                        <a:rPr lang="ru-RU" sz="13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7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Ассоциация инновационного развития АПК Томской области 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6"/>
                        </a:rPr>
                        <a:t>http://inapk.ru/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903-228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7"/>
                        </a:rPr>
                        <a:t>info@inapk.ru</a:t>
                      </a:r>
                      <a:r>
                        <a:rPr lang="ru-RU" sz="13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84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Центр инновационного развития Томской области (рег. оператор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Фонда «Сколково») </a:t>
                      </a:r>
                      <a:r>
                        <a:rPr lang="en-US" sz="1300" b="1" kern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8"/>
                        </a:rPr>
                        <a:t>http://cirto.ru/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609-023 </a:t>
                      </a:r>
                      <a:r>
                        <a:rPr lang="en-US" sz="13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  <a:hlinkClick r:id="rId39"/>
                        </a:rPr>
                        <a:t>info@innoclusters.ru</a:t>
                      </a:r>
                      <a:r>
                        <a:rPr lang="ru-RU" sz="13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endParaRPr lang="ru-RU" sz="13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94" y="133321"/>
            <a:ext cx="1977106" cy="12920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35631" y="294751"/>
            <a:ext cx="7148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инвестиций Томской области</a:t>
            </a:r>
            <a:endParaRPr lang="ru-RU" sz="2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65" y="39329"/>
            <a:ext cx="987638" cy="908383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1359312" y="27935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6067566" y="1909988"/>
            <a:ext cx="60793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налогу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имущество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организаций 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50%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суммы налога в ОБ на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 лет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 ввода в эксплуатацию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налогу на прибыль организаций 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ставка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13,5%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ОБ на срок проекта, но не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более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5,26%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стоимости имущества</a:t>
            </a:r>
            <a:r>
              <a:rPr lang="ru-RU" sz="16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действует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 01.01.2025</a:t>
            </a:r>
          </a:p>
          <a:p>
            <a:endParaRPr lang="ru-RU" sz="1600" b="1" dirty="0">
              <a:solidFill>
                <a:srgbClr val="70AD47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11599145" y="6385451"/>
            <a:ext cx="46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2303" y="1794131"/>
            <a:ext cx="5925263" cy="19082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возмещение части затрат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по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кредитным договорам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годовых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или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70% затрат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по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договорам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лизинга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8%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годовых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или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ставка ЦБ РФ-2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п.п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по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плате за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технологическое присоединение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сетям-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50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платы         до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млн. руб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1-му получателю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создание инфраструктуры НИП </a:t>
            </a:r>
            <a:r>
              <a:rPr lang="ru-RU" sz="1700" b="1" dirty="0" smtClean="0">
                <a:solidFill>
                  <a:schemeClr val="accent2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 2023 года</a:t>
            </a:r>
            <a:endParaRPr lang="en-US" sz="1700" b="1" dirty="0" smtClean="0">
              <a:solidFill>
                <a:schemeClr val="accent2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A83F4579-89C0-452F-879B-37C2DC4F530D}"/>
              </a:ext>
            </a:extLst>
          </p:cNvPr>
          <p:cNvCxnSpPr/>
          <p:nvPr/>
        </p:nvCxnSpPr>
        <p:spPr>
          <a:xfrm flipH="1">
            <a:off x="7695372" y="617901"/>
            <a:ext cx="4169830" cy="11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Заголовок 4"/>
          <p:cNvSpPr txBox="1">
            <a:spLocks/>
          </p:cNvSpPr>
          <p:nvPr/>
        </p:nvSpPr>
        <p:spPr>
          <a:xfrm>
            <a:off x="7126571" y="1387042"/>
            <a:ext cx="3090266" cy="3656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НАЛОГОВЫЕ ЛЬГОТЫ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946039" y="1387041"/>
            <a:ext cx="3090266" cy="3656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СУБСИДИИ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387" y="2929855"/>
            <a:ext cx="701101" cy="963251"/>
          </a:xfrm>
          <a:prstGeom prst="rect">
            <a:avLst/>
          </a:prstGeom>
        </p:spPr>
      </p:pic>
      <p:sp>
        <p:nvSpPr>
          <p:cNvPr id="27" name="Заголовок 4"/>
          <p:cNvSpPr txBox="1">
            <a:spLocks/>
          </p:cNvSpPr>
          <p:nvPr/>
        </p:nvSpPr>
        <p:spPr>
          <a:xfrm>
            <a:off x="3808467" y="3752393"/>
            <a:ext cx="3497009" cy="3656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КОМПЛЕКСНЫЕ МЕРЫ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67566" y="4146182"/>
            <a:ext cx="5954767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участникам СПИК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-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стабилизация условий хоз. деятельности и налоговой нагрузки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Промышленных предприятий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льготы: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налогу на имущество организаций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50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 суммы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налога в ОБ  на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 нал. периодов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налогу на прибыль организаций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ставка 5%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ОБ на первые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 нал. периодов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после -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10 % 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ставка 0%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ФБ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42" y="2595996"/>
            <a:ext cx="701101" cy="96325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16385" y="4029044"/>
            <a:ext cx="5577097" cy="25237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участникам СЗПК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-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стабилизация условий хоз. деятельности и налоговой нагрузки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- налоговые вычеты (для СЗПК с участием РФ) </a:t>
            </a:r>
            <a:r>
              <a:rPr lang="ru-RU" sz="1600" b="1" dirty="0" smtClean="0">
                <a:solidFill>
                  <a:schemeClr val="accent2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chemeClr val="accent2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</a:t>
            </a:r>
            <a:r>
              <a:rPr lang="ru-RU" sz="1600" b="1" dirty="0" smtClean="0">
                <a:solidFill>
                  <a:schemeClr val="accent2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налогу на имущество организаций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налогу на прибыль организаций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земельному налогу    на сумму затрат (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 100%)</a:t>
            </a:r>
          </a:p>
          <a:p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субсидии на возмещение затрат в рамках инвестиционного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481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94" y="133321"/>
            <a:ext cx="1977106" cy="12920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26290" y="361473"/>
            <a:ext cx="7148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инвестиций Томской области</a:t>
            </a:r>
            <a:endParaRPr lang="ru-RU" sz="2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65" y="39329"/>
            <a:ext cx="987638" cy="908383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252072" y="4364642"/>
            <a:ext cx="11767399" cy="1522577"/>
            <a:chOff x="424601" y="1615240"/>
            <a:chExt cx="11767399" cy="1522577"/>
          </a:xfrm>
        </p:grpSpPr>
        <p:sp>
          <p:nvSpPr>
            <p:cNvPr id="20" name="Заголовок 4"/>
            <p:cNvSpPr txBox="1">
              <a:spLocks/>
            </p:cNvSpPr>
            <p:nvPr/>
          </p:nvSpPr>
          <p:spPr>
            <a:xfrm>
              <a:off x="1474359" y="1615240"/>
              <a:ext cx="10192080" cy="5595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altLang="ru-RU" sz="2400" b="1" dirty="0" smtClean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ГОСУДАРСТВЕННАЯ ПОДДЕРЖКА ПРЕДОСТАВЛЯЕТСЯ ИНВЕСТОРАМ</a:t>
              </a:r>
              <a:r>
                <a:rPr lang="ru-RU" altLang="ru-RU" sz="2400" b="1" dirty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:</a:t>
              </a:r>
            </a:p>
          </p:txBody>
        </p:sp>
        <p:sp>
          <p:nvSpPr>
            <p:cNvPr id="22" name="Заголовок 4"/>
            <p:cNvSpPr txBox="1">
              <a:spLocks/>
            </p:cNvSpPr>
            <p:nvPr/>
          </p:nvSpPr>
          <p:spPr>
            <a:xfrm>
              <a:off x="867362" y="2450386"/>
              <a:ext cx="2716389" cy="590061"/>
            </a:xfrm>
            <a:prstGeom prst="rect">
              <a:avLst/>
            </a:prstGeom>
          </p:spPr>
          <p:txBody>
            <a:bodyPr vert="horz" lIns="91440" tIns="45720" rIns="91440" bIns="45720" numCol="1" spcCol="540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altLang="ru-RU" sz="1800" dirty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зарегистрированным </a:t>
              </a:r>
              <a:endParaRPr lang="en-US" altLang="ru-RU" sz="1800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>
                <a:lnSpc>
                  <a:spcPct val="110000"/>
                </a:lnSpc>
              </a:pPr>
              <a:r>
                <a:rPr lang="ru-RU" altLang="ru-RU" sz="1800" dirty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в установленном порядке</a:t>
              </a:r>
            </a:p>
          </p:txBody>
        </p:sp>
        <p:sp>
          <p:nvSpPr>
            <p:cNvPr id="24" name="Заголовок 4"/>
            <p:cNvSpPr txBox="1">
              <a:spLocks/>
            </p:cNvSpPr>
            <p:nvPr/>
          </p:nvSpPr>
          <p:spPr>
            <a:xfrm>
              <a:off x="4416950" y="2295052"/>
              <a:ext cx="3690830" cy="842765"/>
            </a:xfrm>
            <a:prstGeom prst="rect">
              <a:avLst/>
            </a:prstGeom>
          </p:spPr>
          <p:txBody>
            <a:bodyPr vert="horz" lIns="91440" tIns="45720" rIns="91440" bIns="45720" numCol="1" spcCol="540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altLang="ru-RU" sz="1800" dirty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состоящим на </a:t>
              </a:r>
              <a:r>
                <a:rPr lang="ru-RU" altLang="ru-RU" sz="1800" dirty="0" smtClean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налоговом учете </a:t>
              </a:r>
              <a:r>
                <a:rPr lang="ru-RU" altLang="ru-RU" sz="1800" dirty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в </a:t>
              </a:r>
              <a:r>
                <a:rPr lang="ru-RU" altLang="ru-RU" sz="1800" dirty="0" smtClean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налоговых органах ТО</a:t>
              </a:r>
              <a:endParaRPr lang="ru-RU" altLang="ru-RU" sz="1800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25" name="Заголовок 4"/>
            <p:cNvSpPr txBox="1">
              <a:spLocks/>
            </p:cNvSpPr>
            <p:nvPr/>
          </p:nvSpPr>
          <p:spPr>
            <a:xfrm>
              <a:off x="8735810" y="2220488"/>
              <a:ext cx="3456190" cy="917329"/>
            </a:xfrm>
            <a:prstGeom prst="rect">
              <a:avLst/>
            </a:prstGeom>
          </p:spPr>
          <p:txBody>
            <a:bodyPr vert="horz" lIns="91440" tIns="45720" rIns="91440" bIns="45720" numCol="1" spcCol="540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altLang="ru-RU" sz="1800" dirty="0" smtClean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реализующих инвестиционные проекты на территории ТО</a:t>
              </a:r>
              <a:endParaRPr lang="ru-RU" altLang="ru-RU" sz="1800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8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01" y="2535435"/>
              <a:ext cx="505012" cy="505012"/>
            </a:xfrm>
            <a:prstGeom prst="rect">
              <a:avLst/>
            </a:prstGeom>
            <a:effectLst>
              <a:outerShdw blurRad="50800" dist="50800" dir="5400000" sx="1000" sy="1000" algn="ctr" rotWithShape="0">
                <a:schemeClr val="accent6">
                  <a:lumMod val="50000"/>
                </a:schemeClr>
              </a:outerShdw>
            </a:effec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934" y="2460408"/>
              <a:ext cx="570016" cy="57001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066794" y="2406015"/>
              <a:ext cx="506012" cy="499915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48394" y="1481391"/>
            <a:ext cx="8754688" cy="2193989"/>
            <a:chOff x="638854" y="3400648"/>
            <a:chExt cx="7323119" cy="2633649"/>
          </a:xfrm>
        </p:grpSpPr>
        <p:sp>
          <p:nvSpPr>
            <p:cNvPr id="19" name="Заголовок 4"/>
            <p:cNvSpPr txBox="1">
              <a:spLocks/>
            </p:cNvSpPr>
            <p:nvPr/>
          </p:nvSpPr>
          <p:spPr>
            <a:xfrm>
              <a:off x="1250903" y="3400648"/>
              <a:ext cx="6711070" cy="5595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altLang="ru-RU" sz="2400" b="1" dirty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ТРЕБОВАНИЯ К ИНВЕСТИЦИОННЫМ</a:t>
              </a:r>
              <a:r>
                <a:rPr lang="en-US" altLang="ru-RU" sz="2400" b="1" dirty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 </a:t>
              </a:r>
              <a:r>
                <a:rPr lang="ru-RU" altLang="ru-RU" sz="2400" b="1" dirty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ПРОЕКТАМ:</a:t>
              </a:r>
            </a:p>
          </p:txBody>
        </p:sp>
        <p:sp>
          <p:nvSpPr>
            <p:cNvPr id="28" name="Заголовок 4"/>
            <p:cNvSpPr txBox="1">
              <a:spLocks/>
            </p:cNvSpPr>
            <p:nvPr/>
          </p:nvSpPr>
          <p:spPr>
            <a:xfrm>
              <a:off x="1250903" y="4291223"/>
              <a:ext cx="3614685" cy="779917"/>
            </a:xfrm>
            <a:prstGeom prst="rect">
              <a:avLst/>
            </a:prstGeom>
          </p:spPr>
          <p:txBody>
            <a:bodyPr vert="horz" lIns="91440" tIns="45720" rIns="91440" bIns="45720" numCol="1" spcCol="540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ru-RU" altLang="ru-RU" sz="1800" dirty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осуществляется внедренческая </a:t>
              </a:r>
              <a:r>
                <a:rPr lang="ru-RU" altLang="ru-RU" sz="1800" dirty="0" smtClean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и (или) </a:t>
              </a:r>
              <a:r>
                <a:rPr lang="ru-RU" altLang="ru-RU" sz="1800" dirty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инновационная деятельность</a:t>
              </a:r>
            </a:p>
          </p:txBody>
        </p:sp>
        <p:sp>
          <p:nvSpPr>
            <p:cNvPr id="29" name="Заголовок 4"/>
            <p:cNvSpPr txBox="1">
              <a:spLocks/>
            </p:cNvSpPr>
            <p:nvPr/>
          </p:nvSpPr>
          <p:spPr>
            <a:xfrm>
              <a:off x="1269088" y="4965010"/>
              <a:ext cx="3896175" cy="1052898"/>
            </a:xfrm>
            <a:prstGeom prst="rect">
              <a:avLst/>
            </a:prstGeom>
          </p:spPr>
          <p:txBody>
            <a:bodyPr vert="horz" lIns="91440" tIns="45720" rIns="91440" bIns="45720" numCol="1" spcCol="540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endParaRPr lang="ru-RU" altLang="ru-RU" sz="1800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>
                <a:lnSpc>
                  <a:spcPct val="100000"/>
                </a:lnSpc>
              </a:pPr>
              <a:endParaRPr lang="ru-RU" altLang="ru-RU" sz="1800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>
                <a:lnSpc>
                  <a:spcPct val="100000"/>
                </a:lnSpc>
              </a:pPr>
              <a:endParaRPr lang="ru-RU" altLang="ru-RU" sz="1800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>
                <a:lnSpc>
                  <a:spcPct val="100000"/>
                </a:lnSpc>
              </a:pPr>
              <a:r>
                <a:rPr lang="ru-RU" altLang="ru-RU" sz="1800" dirty="0" smtClean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создается</a:t>
              </a:r>
              <a:r>
                <a:rPr lang="ru-RU" altLang="ru-RU" sz="1800" dirty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, расширяется, реконструируется или технически перевооружается собственное </a:t>
              </a:r>
              <a:r>
                <a:rPr lang="ru-RU" altLang="ru-RU" sz="1800" dirty="0" smtClean="0">
                  <a:solidFill>
                    <a:schemeClr val="accent6">
                      <a:lumMod val="7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производство</a:t>
              </a:r>
            </a:p>
            <a:p>
              <a:pPr>
                <a:lnSpc>
                  <a:spcPct val="100000"/>
                </a:lnSpc>
              </a:pPr>
              <a:endParaRPr lang="ru-RU" altLang="ru-RU" sz="1800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54" y="4374438"/>
              <a:ext cx="500793" cy="500793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54" y="5453115"/>
              <a:ext cx="373585" cy="581182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F9945F7-BD9D-4E3B-9293-D383F49F25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50" y="2189241"/>
            <a:ext cx="626988" cy="378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7701" y="2059105"/>
            <a:ext cx="52307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соответствует приоритетам социально-экономического развития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ТО</a:t>
            </a:r>
          </a:p>
          <a:p>
            <a:endParaRPr lang="ru-RU" altLang="ru-RU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обеспечивают увеличение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налогооблагаемой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базы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беспечивают создание новых рабочих мест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dirty="0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90F213B7-2B76-496A-B02F-BEBA08DF79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03" y="2819738"/>
            <a:ext cx="596885" cy="42275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490DA7F1-F554-4FD8-BA27-4112853DFC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03" y="3479772"/>
            <a:ext cx="570270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94" y="133321"/>
            <a:ext cx="1977106" cy="12920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26290" y="361473"/>
            <a:ext cx="7148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инвестиций Томской области</a:t>
            </a:r>
            <a:endParaRPr lang="ru-RU" sz="2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65" y="39329"/>
            <a:ext cx="987638" cy="90838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924811" y="4416320"/>
            <a:ext cx="5736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Льгота по налогу на имущество предоставляется </a:t>
            </a:r>
            <a:r>
              <a:rPr lang="ru-RU" altLang="ru-RU" sz="2000" u="sng" dirty="0">
                <a:solidFill>
                  <a:schemeClr val="bg1"/>
                </a:solidFill>
              </a:rPr>
              <a:t>на срок 5 лет</a:t>
            </a:r>
            <a:r>
              <a:rPr lang="ru-RU" altLang="ru-RU" sz="2000" dirty="0">
                <a:solidFill>
                  <a:schemeClr val="bg1"/>
                </a:solidFill>
              </a:rPr>
              <a:t>, начиная с первого числа месяца, следующего за месяцем ввода в эксплуатацию соответствующего объекта основных средств.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52824" y="1232305"/>
            <a:ext cx="8230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площадки Томской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18090" y="1785772"/>
            <a:ext cx="3765226" cy="40604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ТОСЭР «СЕВЕРСК» 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(24 резидента)</a:t>
            </a:r>
          </a:p>
          <a:p>
            <a:pPr algn="ctr"/>
            <a:endPara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Льготные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условия аренды земельных участков и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производственных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помещений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Ускоренный порядок возмещения НДС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Страховые взносы –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7,6%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10 лет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льготы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</a:p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налог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прибыль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организаций  </a:t>
            </a:r>
          </a:p>
          <a:p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      5-13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%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на 10 лет</a:t>
            </a:r>
          </a:p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r>
              <a:rPr lang="en-US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УСН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(«доходы – расходы») –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5%</a:t>
            </a:r>
          </a:p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налог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организаций</a:t>
            </a:r>
            <a:r>
              <a:rPr lang="en-US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      0-1,1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%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10 лет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16902" y="1783660"/>
            <a:ext cx="4198375" cy="4613179"/>
          </a:xfrm>
          <a:prstGeom prst="roundRect">
            <a:avLst/>
          </a:prstGeom>
          <a:solidFill>
            <a:srgbClr val="D5E9C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ОЭЗ ТВТ «ТОМСК»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61 компания (41 резидент)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Участки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«под ключ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» 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электричество, газ, вода, сети связи, дороги)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Льготные условия аренды и выкупа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участков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Режим свободной таможенной зоны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Современные и комфортабельные офисы, лабораторные и производственные помещения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Упрощенный режим администрирования («одно окно»)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льготы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налог на прибыль организаций –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7-15,5%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УСН («доходы – расходы») –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5%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налог на имущество организаций –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0%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10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лет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транспортный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налог –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0%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10 лет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земельный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налог –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0%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5 лет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Возможность получения налоговых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льгот одновременно со статусом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резидента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2557" y="1797191"/>
            <a:ext cx="3791532" cy="44263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ПРОМЫШЛЕННЫЙ ПАРК «ТОМСК»</a:t>
            </a:r>
          </a:p>
          <a:p>
            <a:pPr marL="252000"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(11 резидентов)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Участки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 подведенными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коммуникациями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Льготные условия аренды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участков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16 рублей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за 1 кв. м в год)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Автомобильные дороги к каждому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участку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Размещение производственных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офисных и складских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объектов</a:t>
            </a: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льготы для резидентов: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налог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прибыль организаций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13,5%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- налог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имущество организаций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50%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на 5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лет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Возможность получения налоговых льгот одновременно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со статусом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резидента</a:t>
            </a:r>
          </a:p>
        </p:txBody>
      </p:sp>
    </p:spTree>
    <p:extLst>
      <p:ext uri="{BB962C8B-B14F-4D97-AF65-F5344CB8AC3E}">
        <p14:creationId xmlns:p14="http://schemas.microsoft.com/office/powerpoint/2010/main" val="1837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94" y="133321"/>
            <a:ext cx="1977106" cy="12920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3911" y="3917824"/>
            <a:ext cx="75330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Благодарю за внимание!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5979" y="2010294"/>
            <a:ext cx="7713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Реестр мер государственной поддержки инвестиционной деятельности в Томской области </a:t>
            </a:r>
            <a:endParaRPr lang="en-US" sz="2400" b="1" dirty="0" smtClean="0">
              <a:solidFill>
                <a:schemeClr val="accent5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en-US" sz="2000" b="1" dirty="0">
              <a:solidFill>
                <a:schemeClr val="accent5"/>
              </a:solidFill>
              <a:latin typeface="PT Astra Serif" panose="020A0603040505020204" pitchFamily="18" charset="-52"/>
              <a:ea typeface="PT Astra Serif" panose="020A0603040505020204" pitchFamily="18" charset="-52"/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://www.investintomsk.ru/poddergka_biznesa/gosudarstvennaya_podderzhka_tomskoy_oblasti/gosudarstvennaya_podderzhka_1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7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4741</TotalTime>
  <Words>1143</Words>
  <Application>Microsoft Office PowerPoint</Application>
  <PresentationFormat>Широкоэкранный</PresentationFormat>
  <Paragraphs>212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Wingdings</vt:lpstr>
      <vt:lpstr>Calibri Light</vt:lpstr>
      <vt:lpstr>Calibri</vt:lpstr>
      <vt:lpstr>PT Astra Serif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Анна Альбертовна Горшкова</cp:lastModifiedBy>
  <cp:revision>237</cp:revision>
  <cp:lastPrinted>2022-12-07T06:13:13Z</cp:lastPrinted>
  <dcterms:created xsi:type="dcterms:W3CDTF">2018-10-10T23:06:41Z</dcterms:created>
  <dcterms:modified xsi:type="dcterms:W3CDTF">2022-12-07T06:14:47Z</dcterms:modified>
</cp:coreProperties>
</file>