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7"/>
  </p:notesMasterIdLst>
  <p:sldIdLst>
    <p:sldId id="258" r:id="rId2"/>
    <p:sldId id="279" r:id="rId3"/>
    <p:sldId id="280" r:id="rId4"/>
    <p:sldId id="282" r:id="rId5"/>
    <p:sldId id="275" r:id="rId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E50C194-86F6-4711-A7D0-2592301C953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1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117D-9596-4EE3-AC9A-FD7CD4DA05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2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117D-9596-4EE3-AC9A-FD7CD4DA05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2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117D-9596-4EE3-AC9A-FD7CD4DA05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4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1"/>
          <p:cNvSpPr/>
          <p:nvPr/>
        </p:nvSpPr>
        <p:spPr>
          <a:xfrm>
            <a:off x="3828960" y="9444960"/>
            <a:ext cx="292968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A7C83F1-BA14-4DEC-AA56-B61F7833952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83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90500" y="814388"/>
            <a:ext cx="7135813" cy="4013200"/>
          </a:xfrm>
          <a:prstGeom prst="rect">
            <a:avLst/>
          </a:prstGeom>
        </p:spPr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751680" y="5086440"/>
            <a:ext cx="6015240" cy="481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38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1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1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04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9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1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5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5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A222-963F-4AC9-930D-B4F67BC6C31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23E1-420A-4FA4-A9D1-61B04498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066105" y="1671499"/>
            <a:ext cx="3979080" cy="3979080"/>
          </a:xfrm>
          <a:prstGeom prst="ellipse">
            <a:avLst/>
          </a:pr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2" name="Group 2"/>
          <p:cNvGrpSpPr/>
          <p:nvPr/>
        </p:nvGrpSpPr>
        <p:grpSpPr>
          <a:xfrm>
            <a:off x="1799905" y="1969939"/>
            <a:ext cx="2669400" cy="809280"/>
            <a:chOff x="1790280" y="1459800"/>
            <a:chExt cx="2669400" cy="809280"/>
          </a:xfrm>
        </p:grpSpPr>
        <p:sp>
          <p:nvSpPr>
            <p:cNvPr id="183" name="CustomShape 3"/>
            <p:cNvSpPr/>
            <p:nvPr/>
          </p:nvSpPr>
          <p:spPr>
            <a:xfrm>
              <a:off x="2797920" y="1721160"/>
              <a:ext cx="166176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chemeClr val="bg1"/>
                  </a:solidFill>
                  <a:latin typeface="Arial"/>
                  <a:ea typeface="DejaVu Sans"/>
                </a:rPr>
                <a:t>Фонд развития  бизнеса</a:t>
              </a:r>
              <a:endParaRPr lang="ru-RU" sz="1200" b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pic>
          <p:nvPicPr>
            <p:cNvPr id="184" name="Picture 4" descr="https://o.remove.bg/downloads/02c2c8b7-7b2f-4743-a3c8-4f8ab9834904/%D0%B8%D0%B7%D0%BE%D0%B1%D1%80%D0%B0%D0%B6%D0%B5%D0%BD%D0%B8%D0%B5_2021-11-25_114735-removebg-preview.png"/>
            <p:cNvPicPr/>
            <p:nvPr/>
          </p:nvPicPr>
          <p:blipFill>
            <a:blip r:embed="rId2"/>
            <a:stretch/>
          </p:blipFill>
          <p:spPr>
            <a:xfrm>
              <a:off x="1790280" y="1459800"/>
              <a:ext cx="809280" cy="809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5" name="Group 4"/>
          <p:cNvGrpSpPr/>
          <p:nvPr/>
        </p:nvGrpSpPr>
        <p:grpSpPr>
          <a:xfrm>
            <a:off x="1306345" y="3089899"/>
            <a:ext cx="2880360" cy="627840"/>
            <a:chOff x="1296720" y="2579760"/>
            <a:chExt cx="2880360" cy="627840"/>
          </a:xfrm>
        </p:grpSpPr>
        <p:pic>
          <p:nvPicPr>
            <p:cNvPr id="186" name="Picture 2" descr="https://o.remove.bg/downloads/b2a3a525-6cd1-4ca4-86d0-bae87d3710ce/%D0%B8%D0%B7%D0%BE%D0%B1%D1%80%D0%B0%D0%B6%D0%B5%D0%BD%D0%B8%D0%B5_2021-11-25_113547-removebg-preview.png"/>
            <p:cNvPicPr/>
            <p:nvPr/>
          </p:nvPicPr>
          <p:blipFill>
            <a:blip r:embed="rId3"/>
            <a:stretch/>
          </p:blipFill>
          <p:spPr>
            <a:xfrm>
              <a:off x="1296720" y="2579760"/>
              <a:ext cx="1086120" cy="62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7" name="CustomShape 5"/>
            <p:cNvSpPr/>
            <p:nvPr/>
          </p:nvSpPr>
          <p:spPr>
            <a:xfrm>
              <a:off x="2515320" y="2642400"/>
              <a:ext cx="166176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bg1"/>
                  </a:solidFill>
                  <a:latin typeface="Arial"/>
                  <a:ea typeface="DejaVu Sans"/>
                </a:rPr>
                <a:t>Центр поддержки  экспорта</a:t>
              </a:r>
              <a:endParaRPr lang="ru-RU" sz="1200" b="1" strike="noStrike" spc="-1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88" name="Group 6"/>
          <p:cNvGrpSpPr/>
          <p:nvPr/>
        </p:nvGrpSpPr>
        <p:grpSpPr>
          <a:xfrm>
            <a:off x="1865065" y="3870739"/>
            <a:ext cx="2286720" cy="773757"/>
            <a:chOff x="1855440" y="3360600"/>
            <a:chExt cx="2286720" cy="773757"/>
          </a:xfrm>
        </p:grpSpPr>
        <p:pic>
          <p:nvPicPr>
            <p:cNvPr id="189" name="object 36"/>
            <p:cNvPicPr/>
            <p:nvPr/>
          </p:nvPicPr>
          <p:blipFill>
            <a:blip r:embed="rId4"/>
            <a:stretch/>
          </p:blipFill>
          <p:spPr>
            <a:xfrm>
              <a:off x="1855440" y="3360600"/>
              <a:ext cx="489600" cy="71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7"/>
            <p:cNvSpPr/>
            <p:nvPr/>
          </p:nvSpPr>
          <p:spPr>
            <a:xfrm>
              <a:off x="2480400" y="3489480"/>
              <a:ext cx="1661760" cy="6448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bg1"/>
                  </a:solidFill>
                  <a:latin typeface="Arial"/>
                  <a:ea typeface="DejaVu Sans"/>
                </a:rPr>
                <a:t>Центр инноваций</a:t>
              </a:r>
              <a:endParaRPr lang="ru-RU" sz="1200" b="1" strike="noStrike" spc="-1">
                <a:solidFill>
                  <a:schemeClr val="bg1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bg1"/>
                  </a:solidFill>
                  <a:latin typeface="Arial"/>
                  <a:ea typeface="DejaVu Sans"/>
                </a:rPr>
                <a:t>социальной сферы</a:t>
              </a:r>
              <a:endParaRPr lang="ru-RU" sz="1200" b="1" strike="noStrike" spc="-1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191" name="CustomShape 8"/>
          <p:cNvSpPr/>
          <p:nvPr/>
        </p:nvSpPr>
        <p:spPr>
          <a:xfrm>
            <a:off x="2696664" y="4947139"/>
            <a:ext cx="2212219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Ассоциация </a:t>
            </a:r>
            <a:endParaRPr lang="ru-RU" sz="1200" b="1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инновационного развития</a:t>
            </a:r>
            <a:endParaRPr lang="ru-RU" sz="1200" b="1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АПК Томской области</a:t>
            </a:r>
            <a:endParaRPr lang="ru-RU" sz="12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92" name="Рисунок 53"/>
          <p:cNvPicPr/>
          <p:nvPr/>
        </p:nvPicPr>
        <p:blipFill>
          <a:blip r:embed="rId5"/>
          <a:stretch/>
        </p:blipFill>
        <p:spPr>
          <a:xfrm>
            <a:off x="2330545" y="5198059"/>
            <a:ext cx="212760" cy="243000"/>
          </a:xfrm>
          <a:prstGeom prst="rect">
            <a:avLst/>
          </a:prstGeom>
          <a:ln>
            <a:noFill/>
          </a:ln>
        </p:spPr>
      </p:pic>
      <p:pic>
        <p:nvPicPr>
          <p:cNvPr id="193" name="Image"/>
          <p:cNvPicPr/>
          <p:nvPr/>
        </p:nvPicPr>
        <p:blipFill>
          <a:blip r:embed="rId6"/>
          <a:stretch/>
        </p:blipFill>
        <p:spPr>
          <a:xfrm>
            <a:off x="2371225" y="5052619"/>
            <a:ext cx="289080" cy="290160"/>
          </a:xfrm>
          <a:prstGeom prst="rect">
            <a:avLst/>
          </a:prstGeom>
          <a:ln>
            <a:noFill/>
          </a:ln>
        </p:spPr>
      </p:pic>
      <p:pic>
        <p:nvPicPr>
          <p:cNvPr id="194" name="Image"/>
          <p:cNvPicPr/>
          <p:nvPr/>
        </p:nvPicPr>
        <p:blipFill>
          <a:blip r:embed="rId7"/>
          <a:stretch/>
        </p:blipFill>
        <p:spPr>
          <a:xfrm>
            <a:off x="2330545" y="5368699"/>
            <a:ext cx="319320" cy="189000"/>
          </a:xfrm>
          <a:prstGeom prst="rect">
            <a:avLst/>
          </a:prstGeom>
          <a:ln>
            <a:noFill/>
          </a:ln>
        </p:spPr>
      </p:pic>
      <p:pic>
        <p:nvPicPr>
          <p:cNvPr id="195" name="Image"/>
          <p:cNvPicPr/>
          <p:nvPr/>
        </p:nvPicPr>
        <p:blipFill>
          <a:blip r:embed="rId8"/>
          <a:stretch/>
        </p:blipFill>
        <p:spPr>
          <a:xfrm>
            <a:off x="2227585" y="5107339"/>
            <a:ext cx="182880" cy="351360"/>
          </a:xfrm>
          <a:prstGeom prst="rect">
            <a:avLst/>
          </a:prstGeom>
          <a:ln>
            <a:noFill/>
          </a:ln>
        </p:spPr>
      </p:pic>
      <p:grpSp>
        <p:nvGrpSpPr>
          <p:cNvPr id="196" name="Group 9"/>
          <p:cNvGrpSpPr/>
          <p:nvPr/>
        </p:nvGrpSpPr>
        <p:grpSpPr>
          <a:xfrm>
            <a:off x="7835381" y="1860463"/>
            <a:ext cx="2406240" cy="816840"/>
            <a:chOff x="7368840" y="909000"/>
            <a:chExt cx="2406240" cy="816840"/>
          </a:xfrm>
        </p:grpSpPr>
        <p:pic>
          <p:nvPicPr>
            <p:cNvPr id="197" name="Picture 2" descr="http://www.gf-tomsk.ru/img/logo.png"/>
            <p:cNvPicPr/>
            <p:nvPr/>
          </p:nvPicPr>
          <p:blipFill>
            <a:blip r:embed="rId9"/>
            <a:srcRect l="8471" r="45842"/>
            <a:stretch/>
          </p:blipFill>
          <p:spPr>
            <a:xfrm>
              <a:off x="7368840" y="909000"/>
              <a:ext cx="611280" cy="816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8" name="CustomShape 10"/>
            <p:cNvSpPr/>
            <p:nvPr/>
          </p:nvSpPr>
          <p:spPr>
            <a:xfrm>
              <a:off x="8079480" y="1086840"/>
              <a:ext cx="169560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chemeClr val="bg1"/>
                  </a:solidFill>
                  <a:latin typeface="Arial"/>
                  <a:ea typeface="DejaVu Sans"/>
                </a:rPr>
                <a:t>Гарантийный фонд Томской области</a:t>
              </a:r>
              <a:endParaRPr lang="ru-RU" sz="1200" b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99" name="Group 11"/>
          <p:cNvGrpSpPr/>
          <p:nvPr/>
        </p:nvGrpSpPr>
        <p:grpSpPr>
          <a:xfrm>
            <a:off x="5571473" y="888525"/>
            <a:ext cx="3591777" cy="752517"/>
            <a:chOff x="5597280" y="522720"/>
            <a:chExt cx="3343320" cy="752517"/>
          </a:xfrm>
        </p:grpSpPr>
        <p:pic>
          <p:nvPicPr>
            <p:cNvPr id="200" name="Picture 14" descr="МКК Фонд микрофинансирования Томской области - Главная"/>
            <p:cNvPicPr/>
            <p:nvPr/>
          </p:nvPicPr>
          <p:blipFill>
            <a:blip r:embed="rId10"/>
            <a:srcRect r="71758"/>
            <a:stretch/>
          </p:blipFill>
          <p:spPr>
            <a:xfrm>
              <a:off x="5597280" y="522720"/>
              <a:ext cx="718560" cy="707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1" name="CustomShape 12"/>
            <p:cNvSpPr/>
            <p:nvPr/>
          </p:nvSpPr>
          <p:spPr>
            <a:xfrm>
              <a:off x="6331320" y="630360"/>
              <a:ext cx="2609280" cy="6448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chemeClr val="bg1"/>
                  </a:solidFill>
                  <a:latin typeface="Arial"/>
                  <a:ea typeface="DejaVu Sans"/>
                </a:rPr>
                <a:t>Региональная  </a:t>
              </a:r>
              <a:r>
                <a:rPr lang="ru-RU" sz="1200" b="1" strike="noStrike" spc="-1" dirty="0" err="1">
                  <a:solidFill>
                    <a:schemeClr val="bg1"/>
                  </a:solidFill>
                  <a:latin typeface="Arial"/>
                  <a:ea typeface="DejaVu Sans"/>
                </a:rPr>
                <a:t>микрофинансовая</a:t>
              </a:r>
              <a:r>
                <a:rPr lang="ru-RU" sz="1200" b="1" strike="noStrike" spc="-1" dirty="0">
                  <a:solidFill>
                    <a:schemeClr val="bg1"/>
                  </a:solidFill>
                  <a:latin typeface="Arial"/>
                  <a:ea typeface="DejaVu Sans"/>
                </a:rPr>
                <a:t>  организация</a:t>
              </a:r>
              <a:endParaRPr lang="ru-RU" sz="1200" b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202" name="Group 13"/>
          <p:cNvGrpSpPr/>
          <p:nvPr/>
        </p:nvGrpSpPr>
        <p:grpSpPr>
          <a:xfrm>
            <a:off x="8247145" y="2983847"/>
            <a:ext cx="2678400" cy="716400"/>
            <a:chOff x="8153280" y="1849680"/>
            <a:chExt cx="2678400" cy="716400"/>
          </a:xfrm>
        </p:grpSpPr>
        <p:pic>
          <p:nvPicPr>
            <p:cNvPr id="203" name="Picture 4" descr="https://o.remove.bg/downloads/53efcaf9-fe24-4a87-8dae-75b3f4a88dcc/%D0%B8%D0%B7%D0%BE%D0%B1%D1%80%D0%B0%D0%B6%D0%B5%D0%BD%D0%B8%D0%B5_2021-11-25_101859-removebg-preview.png"/>
            <p:cNvPicPr/>
            <p:nvPr/>
          </p:nvPicPr>
          <p:blipFill>
            <a:blip r:embed="rId11"/>
            <a:srcRect r="75075"/>
            <a:stretch/>
          </p:blipFill>
          <p:spPr>
            <a:xfrm>
              <a:off x="8153280" y="1849680"/>
              <a:ext cx="307440" cy="71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4" name="CustomShape 14"/>
            <p:cNvSpPr/>
            <p:nvPr/>
          </p:nvSpPr>
          <p:spPr>
            <a:xfrm>
              <a:off x="8712000" y="1977480"/>
              <a:ext cx="211968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chemeClr val="bg1"/>
                  </a:solidFill>
                  <a:latin typeface="Arial"/>
                  <a:ea typeface="DejaVu Sans"/>
                </a:rPr>
                <a:t>Томский региональный  Инжиниринговый центр</a:t>
              </a:r>
              <a:endParaRPr lang="ru-RU" sz="1200" b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205" name="Group 15"/>
          <p:cNvGrpSpPr/>
          <p:nvPr/>
        </p:nvGrpSpPr>
        <p:grpSpPr>
          <a:xfrm>
            <a:off x="2801425" y="1371259"/>
            <a:ext cx="2804040" cy="566280"/>
            <a:chOff x="2791800" y="861120"/>
            <a:chExt cx="2804040" cy="566280"/>
          </a:xfrm>
        </p:grpSpPr>
        <p:pic>
          <p:nvPicPr>
            <p:cNvPr id="206" name="Рисунок 70"/>
            <p:cNvPicPr/>
            <p:nvPr/>
          </p:nvPicPr>
          <p:blipFill>
            <a:blip r:embed="rId12"/>
            <a:stretch/>
          </p:blipFill>
          <p:spPr>
            <a:xfrm>
              <a:off x="2791800" y="861120"/>
              <a:ext cx="525600" cy="566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7" name="CustomShape 16"/>
            <p:cNvSpPr/>
            <p:nvPr/>
          </p:nvSpPr>
          <p:spPr>
            <a:xfrm>
              <a:off x="3476160" y="914040"/>
              <a:ext cx="211968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bg1"/>
                  </a:solidFill>
                  <a:latin typeface="Arial"/>
                  <a:ea typeface="DejaVu Sans"/>
                </a:rPr>
                <a:t>Центр инновационного развития</a:t>
              </a:r>
              <a:r>
                <a:rPr lang="ru-RU" sz="1200" b="1" strike="noStrike" spc="-1">
                  <a:solidFill>
                    <a:schemeClr val="bg1"/>
                  </a:solidFill>
                  <a:latin typeface="Calibri"/>
                  <a:ea typeface="DejaVu Sans"/>
                </a:rPr>
                <a:t>	</a:t>
              </a:r>
              <a:endParaRPr lang="ru-RU" sz="1200" b="1" strike="noStrike" spc="-1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208" name="CustomShape 17"/>
          <p:cNvSpPr/>
          <p:nvPr/>
        </p:nvSpPr>
        <p:spPr>
          <a:xfrm>
            <a:off x="4304425" y="2901601"/>
            <a:ext cx="351936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Arial Black"/>
                <a:ea typeface="DejaVu Sans"/>
              </a:rPr>
              <a:t>Департамент </a:t>
            </a:r>
            <a:endParaRPr lang="ru-RU" sz="1600" b="1" strike="noStrike" spc="-1" dirty="0" smtClean="0">
              <a:solidFill>
                <a:schemeClr val="bg1"/>
              </a:solidFill>
              <a:latin typeface="Arial Black"/>
              <a:ea typeface="DejaVu Sans"/>
            </a:endParaRPr>
          </a:p>
          <a:p>
            <a:pPr algn="ctr">
              <a:lnSpc>
                <a:spcPct val="15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Arial Black"/>
                <a:ea typeface="DejaVu Sans"/>
              </a:rPr>
              <a:t>по </a:t>
            </a:r>
            <a:r>
              <a:rPr lang="ru-RU" sz="1600" b="1" strike="noStrike" spc="-1" dirty="0">
                <a:solidFill>
                  <a:schemeClr val="bg1"/>
                </a:solidFill>
                <a:latin typeface="Arial Black"/>
                <a:ea typeface="DejaVu Sans"/>
              </a:rPr>
              <a:t>развитию инновационной и предпринимательской деятельности</a:t>
            </a:r>
            <a:endParaRPr lang="ru-RU" sz="1600" b="1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Arial Black"/>
                <a:ea typeface="DejaVu Sans"/>
              </a:rPr>
              <a:t>Томской области</a:t>
            </a:r>
            <a:endParaRPr lang="ru-RU" sz="16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13" name="Рисунок 77"/>
          <p:cNvPicPr/>
          <p:nvPr/>
        </p:nvPicPr>
        <p:blipFill>
          <a:blip r:embed="rId13"/>
          <a:stretch/>
        </p:blipFill>
        <p:spPr>
          <a:xfrm>
            <a:off x="5493458" y="5787239"/>
            <a:ext cx="1125227" cy="834119"/>
          </a:xfrm>
          <a:prstGeom prst="rect">
            <a:avLst/>
          </a:prstGeom>
          <a:pattFill prst="shingle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214" name="Рисунок 78"/>
          <p:cNvPicPr/>
          <p:nvPr/>
        </p:nvPicPr>
        <p:blipFill>
          <a:blip r:embed="rId14"/>
          <a:stretch/>
        </p:blipFill>
        <p:spPr>
          <a:xfrm>
            <a:off x="5402245" y="1805400"/>
            <a:ext cx="1216440" cy="1149480"/>
          </a:xfrm>
          <a:prstGeom prst="rect">
            <a:avLst/>
          </a:prstGeom>
          <a:ln>
            <a:noFill/>
          </a:ln>
        </p:spPr>
      </p:pic>
      <p:sp>
        <p:nvSpPr>
          <p:cNvPr id="215" name="CustomShape 19"/>
          <p:cNvSpPr/>
          <p:nvPr/>
        </p:nvSpPr>
        <p:spPr>
          <a:xfrm>
            <a:off x="337680" y="253440"/>
            <a:ext cx="871920" cy="245520"/>
          </a:xfrm>
          <a:prstGeom prst="rect">
            <a:avLst/>
          </a:prstGeom>
          <a:solidFill>
            <a:srgbClr val="00B0F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0"/>
          <p:cNvSpPr/>
          <p:nvPr/>
        </p:nvSpPr>
        <p:spPr>
          <a:xfrm>
            <a:off x="1159679" y="-86805"/>
            <a:ext cx="10063025" cy="6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strike="noStrike" spc="-52" dirty="0">
                <a:solidFill>
                  <a:schemeClr val="bg1"/>
                </a:solidFill>
                <a:latin typeface="Arial"/>
              </a:rPr>
              <a:t>Инфраструктура поддержки </a:t>
            </a:r>
            <a:r>
              <a:rPr lang="ru-RU" sz="2800" b="1" strike="noStrike" spc="-52" dirty="0" smtClean="0">
                <a:solidFill>
                  <a:schemeClr val="bg1"/>
                </a:solidFill>
                <a:latin typeface="Arial"/>
              </a:rPr>
              <a:t>бизнеса в Томской области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40" y="3835988"/>
            <a:ext cx="1501200" cy="774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25" y="5573446"/>
            <a:ext cx="1837997" cy="566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72" y="4701212"/>
            <a:ext cx="575826" cy="748574"/>
          </a:xfrm>
          <a:prstGeom prst="rect">
            <a:avLst/>
          </a:prstGeom>
        </p:spPr>
      </p:pic>
      <p:sp>
        <p:nvSpPr>
          <p:cNvPr id="44" name="CustomShape 14"/>
          <p:cNvSpPr/>
          <p:nvPr/>
        </p:nvSpPr>
        <p:spPr>
          <a:xfrm>
            <a:off x="8219860" y="4753060"/>
            <a:ext cx="211968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Союз </a:t>
            </a: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Торгово-промышленная палата Томской области</a:t>
            </a:r>
            <a:endParaRPr lang="ru-RU" sz="12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25" y="5700016"/>
            <a:ext cx="1498202" cy="647625"/>
          </a:xfrm>
          <a:prstGeom prst="rect">
            <a:avLst/>
          </a:prstGeom>
        </p:spPr>
      </p:pic>
      <p:sp>
        <p:nvSpPr>
          <p:cNvPr id="40" name="CustomShape 14"/>
          <p:cNvSpPr/>
          <p:nvPr/>
        </p:nvSpPr>
        <p:spPr>
          <a:xfrm>
            <a:off x="7508804" y="1383602"/>
            <a:ext cx="336353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14 Центров поддержки предпринимательства Томской области</a:t>
            </a:r>
            <a:endParaRPr lang="ru-RU" sz="1200" b="1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E8A20A90-E616-4A6B-8F4C-1B57EB34E81B}"/>
              </a:ext>
            </a:extLst>
          </p:cNvPr>
          <p:cNvSpPr/>
          <p:nvPr/>
        </p:nvSpPr>
        <p:spPr>
          <a:xfrm>
            <a:off x="6828832" y="1"/>
            <a:ext cx="5466724" cy="6857999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D14626-C123-451A-8995-5494381700B8}"/>
              </a:ext>
            </a:extLst>
          </p:cNvPr>
          <p:cNvSpPr txBox="1"/>
          <p:nvPr/>
        </p:nvSpPr>
        <p:spPr>
          <a:xfrm>
            <a:off x="7309682" y="1691662"/>
            <a:ext cx="4965467" cy="3323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ko-KR" sz="2000" b="1" dirty="0" smtClean="0">
                <a:solidFill>
                  <a:schemeClr val="bg1"/>
                </a:solidFill>
              </a:rPr>
              <a:t>   </a:t>
            </a:r>
            <a:r>
              <a:rPr lang="ru-RU" altLang="ko-KR" sz="2000" b="1" i="1" dirty="0" smtClean="0">
                <a:solidFill>
                  <a:schemeClr val="bg1"/>
                </a:solidFill>
              </a:rPr>
              <a:t>Условия поддержки: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dirty="0" err="1" smtClean="0">
                <a:solidFill>
                  <a:schemeClr val="bg1"/>
                </a:solidFill>
              </a:rPr>
              <a:t>Софинансирование</a:t>
            </a:r>
            <a:r>
              <a:rPr lang="ru-RU" altLang="ko-KR" dirty="0" smtClean="0">
                <a:solidFill>
                  <a:schemeClr val="bg1"/>
                </a:solidFill>
              </a:rPr>
              <a:t> в размере не менее 25% от размера расходов, предусмотренных на реализацию проекта;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bg1"/>
                </a:solidFill>
              </a:rPr>
              <a:t>С</a:t>
            </a:r>
            <a:r>
              <a:rPr lang="ru-RU" altLang="ko-KR" dirty="0" smtClean="0">
                <a:solidFill>
                  <a:schemeClr val="bg1"/>
                </a:solidFill>
              </a:rPr>
              <a:t>редства можно направить на аренду и ремонт нежилого помещения, приобретение или аренду оборудования, выплаты по передаче прав на франшизу, оформление результатов интеллектуальной деятельности, приобретение сырья, расходных материалов, комплектующих и т.д</a:t>
            </a:r>
            <a:r>
              <a:rPr lang="ru-RU" altLang="ko-KR" sz="1600" dirty="0" smtClean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18" name="그룹 14">
            <a:extLst>
              <a:ext uri="{FF2B5EF4-FFF2-40B4-BE49-F238E27FC236}">
                <a16:creationId xmlns:a16="http://schemas.microsoft.com/office/drawing/2014/main" xmlns="" id="{23680AF8-41BA-4676-BFEA-36B5A39FD904}"/>
              </a:ext>
            </a:extLst>
          </p:cNvPr>
          <p:cNvGrpSpPr/>
          <p:nvPr/>
        </p:nvGrpSpPr>
        <p:grpSpPr>
          <a:xfrm>
            <a:off x="6983012" y="584681"/>
            <a:ext cx="327164" cy="326763"/>
            <a:chOff x="2090919" y="902017"/>
            <a:chExt cx="388715" cy="388239"/>
          </a:xfrm>
          <a:solidFill>
            <a:srgbClr val="F0F2F6"/>
          </a:solidFill>
        </p:grpSpPr>
        <p:sp>
          <p:nvSpPr>
            <p:cNvPr id="19" name="자유형: 도형 15">
              <a:extLst>
                <a:ext uri="{FF2B5EF4-FFF2-40B4-BE49-F238E27FC236}">
                  <a16:creationId xmlns:a16="http://schemas.microsoft.com/office/drawing/2014/main" xmlns="" id="{B9AD2085-DD09-451C-9EE7-981E0F3EE9CF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6">
              <a:extLst>
                <a:ext uri="{FF2B5EF4-FFF2-40B4-BE49-F238E27FC236}">
                  <a16:creationId xmlns:a16="http://schemas.microsoft.com/office/drawing/2014/main" xmlns="" id="{DB5E4C5E-2E4A-41C8-99AF-F75824CA9DFE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7">
              <a:extLst>
                <a:ext uri="{FF2B5EF4-FFF2-40B4-BE49-F238E27FC236}">
                  <a16:creationId xmlns:a16="http://schemas.microsoft.com/office/drawing/2014/main" xmlns="" id="{82FDCED2-EED4-4CBF-A9F4-77719668A40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18">
              <a:extLst>
                <a:ext uri="{FF2B5EF4-FFF2-40B4-BE49-F238E27FC236}">
                  <a16:creationId xmlns:a16="http://schemas.microsoft.com/office/drawing/2014/main" xmlns="" id="{105EF700-B3BC-41C3-9A78-F80B22DE6608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19">
              <a:extLst>
                <a:ext uri="{FF2B5EF4-FFF2-40B4-BE49-F238E27FC236}">
                  <a16:creationId xmlns:a16="http://schemas.microsoft.com/office/drawing/2014/main" xmlns="" id="{98A89F46-0C2A-4339-A436-5F836F2001E0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0">
              <a:extLst>
                <a:ext uri="{FF2B5EF4-FFF2-40B4-BE49-F238E27FC236}">
                  <a16:creationId xmlns:a16="http://schemas.microsoft.com/office/drawing/2014/main" xmlns="" id="{B8A18CFB-878E-4957-B35C-BC9CCB78CBA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1">
              <a:extLst>
                <a:ext uri="{FF2B5EF4-FFF2-40B4-BE49-F238E27FC236}">
                  <a16:creationId xmlns:a16="http://schemas.microsoft.com/office/drawing/2014/main" xmlns="" id="{9ED708DE-C6F5-4250-BA32-CBE7D5B6B845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46">
            <a:extLst>
              <a:ext uri="{FF2B5EF4-FFF2-40B4-BE49-F238E27FC236}">
                <a16:creationId xmlns:a16="http://schemas.microsoft.com/office/drawing/2014/main" xmlns="" id="{9A0F6E06-ABE4-48D6-AF32-063C6B358C5C}"/>
              </a:ext>
            </a:extLst>
          </p:cNvPr>
          <p:cNvGrpSpPr/>
          <p:nvPr/>
        </p:nvGrpSpPr>
        <p:grpSpPr>
          <a:xfrm>
            <a:off x="7033421" y="1702786"/>
            <a:ext cx="328448" cy="314819"/>
            <a:chOff x="6793030" y="2235612"/>
            <a:chExt cx="390240" cy="374047"/>
          </a:xfrm>
          <a:solidFill>
            <a:srgbClr val="F0F2F6"/>
          </a:solidFill>
        </p:grpSpPr>
        <p:sp>
          <p:nvSpPr>
            <p:cNvPr id="28" name="자유형: 도형 47">
              <a:extLst>
                <a:ext uri="{FF2B5EF4-FFF2-40B4-BE49-F238E27FC236}">
                  <a16:creationId xmlns:a16="http://schemas.microsoft.com/office/drawing/2014/main" xmlns="" id="{6B2BD73D-CE64-4B7D-A230-B625ADB7BA74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48">
              <a:extLst>
                <a:ext uri="{FF2B5EF4-FFF2-40B4-BE49-F238E27FC236}">
                  <a16:creationId xmlns:a16="http://schemas.microsoft.com/office/drawing/2014/main" xmlns="" id="{F6E6EDA8-16BC-4056-AD9E-F267F9BC9440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364450" y="499786"/>
            <a:ext cx="5030713" cy="7540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sz="2000" b="1" dirty="0">
                <a:solidFill>
                  <a:prstClr val="white"/>
                </a:solidFill>
              </a:rPr>
              <a:t> </a:t>
            </a:r>
            <a:r>
              <a:rPr lang="ru-RU" altLang="ko-KR" sz="2000" b="1" dirty="0" smtClean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Сумма </a:t>
            </a:r>
            <a:r>
              <a:rPr lang="ru-RU" altLang="ko-KR" sz="2000" b="1" i="1" dirty="0" err="1">
                <a:solidFill>
                  <a:prstClr val="white"/>
                </a:solidFill>
              </a:rPr>
              <a:t>грантовой</a:t>
            </a:r>
            <a:r>
              <a:rPr lang="ru-RU" altLang="ko-KR" sz="2000" b="1" i="1" dirty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поддержки:</a:t>
            </a:r>
            <a:endParaRPr lang="ru-RU" altLang="ko-KR" sz="2000" b="1" i="1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prstClr val="white"/>
                </a:solidFill>
              </a:rPr>
              <a:t>от 100 </a:t>
            </a:r>
            <a:r>
              <a:rPr lang="ru-RU" altLang="ko-KR" dirty="0" err="1">
                <a:solidFill>
                  <a:prstClr val="white"/>
                </a:solidFill>
              </a:rPr>
              <a:t>тыс.рублей</a:t>
            </a:r>
            <a:r>
              <a:rPr lang="ru-RU" altLang="ko-KR" dirty="0">
                <a:solidFill>
                  <a:prstClr val="white"/>
                </a:solidFill>
              </a:rPr>
              <a:t> до 500 </a:t>
            </a:r>
            <a:r>
              <a:rPr lang="ru-RU" altLang="ko-KR" dirty="0" err="1">
                <a:solidFill>
                  <a:prstClr val="white"/>
                </a:solidFill>
              </a:rPr>
              <a:t>тыс.рублей</a:t>
            </a:r>
            <a:endParaRPr lang="ru-RU" altLang="ko-KR" dirty="0">
              <a:solidFill>
                <a:prstClr val="white"/>
              </a:solidFill>
            </a:endParaRPr>
          </a:p>
        </p:txBody>
      </p:sp>
      <p:grpSp>
        <p:nvGrpSpPr>
          <p:cNvPr id="41" name="그룹 97">
            <a:extLst>
              <a:ext uri="{FF2B5EF4-FFF2-40B4-BE49-F238E27FC236}">
                <a16:creationId xmlns:a16="http://schemas.microsoft.com/office/drawing/2014/main" xmlns="" id="{03AE9EFD-5914-4AD4-9945-F3CA9107F4BC}"/>
              </a:ext>
            </a:extLst>
          </p:cNvPr>
          <p:cNvGrpSpPr/>
          <p:nvPr/>
        </p:nvGrpSpPr>
        <p:grpSpPr>
          <a:xfrm>
            <a:off x="7020750" y="5173753"/>
            <a:ext cx="391097" cy="391001"/>
            <a:chOff x="2765670" y="902684"/>
            <a:chExt cx="391097" cy="391001"/>
          </a:xfrm>
          <a:solidFill>
            <a:srgbClr val="F0F2F6"/>
          </a:solidFill>
        </p:grpSpPr>
        <p:sp>
          <p:nvSpPr>
            <p:cNvPr id="42" name="자유형: 도형 98">
              <a:extLst>
                <a:ext uri="{FF2B5EF4-FFF2-40B4-BE49-F238E27FC236}">
                  <a16:creationId xmlns:a16="http://schemas.microsoft.com/office/drawing/2014/main" xmlns="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99">
              <a:extLst>
                <a:ext uri="{FF2B5EF4-FFF2-40B4-BE49-F238E27FC236}">
                  <a16:creationId xmlns:a16="http://schemas.microsoft.com/office/drawing/2014/main" xmlns="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100">
              <a:extLst>
                <a:ext uri="{FF2B5EF4-FFF2-40B4-BE49-F238E27FC236}">
                  <a16:creationId xmlns:a16="http://schemas.microsoft.com/office/drawing/2014/main" xmlns="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2934" y="3136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20" y="3011838"/>
            <a:ext cx="243861" cy="243861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" y="4056760"/>
            <a:ext cx="243861" cy="243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32" y="328736"/>
            <a:ext cx="871804" cy="24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279" y="394667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Субъекты малого и среднего предпринимательства, созданные физическими лицами в возрасте до 25 лет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30" y="159687"/>
            <a:ext cx="702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Грантовая</a:t>
            </a:r>
            <a:r>
              <a:rPr lang="ru-RU" sz="2800" b="1" dirty="0" smtClean="0">
                <a:solidFill>
                  <a:schemeClr val="bg1"/>
                </a:solidFill>
              </a:rPr>
              <a:t> поддержка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для социальных предпринимателей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 предпринимателей в возрасте до 25 лет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746" y="5042276"/>
            <a:ext cx="1409700" cy="1409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049" y="28106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Субъекты малого и среднего предпринимательства, включенные в реестр социальных предпринимателей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ст.24.1 </a:t>
            </a:r>
            <a:r>
              <a:rPr lang="ru-RU" dirty="0" smtClean="0">
                <a:solidFill>
                  <a:schemeClr val="bg1"/>
                </a:solidFill>
              </a:rPr>
              <a:t>Федерального закона </a:t>
            </a:r>
            <a:r>
              <a:rPr lang="ru-RU" dirty="0">
                <a:solidFill>
                  <a:schemeClr val="bg1"/>
                </a:solidFill>
              </a:rPr>
              <a:t>от 24.07.2007 N </a:t>
            </a:r>
            <a:r>
              <a:rPr lang="ru-RU" dirty="0" smtClean="0">
                <a:solidFill>
                  <a:schemeClr val="bg1"/>
                </a:solidFill>
              </a:rPr>
              <a:t>209-ФЗ);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571049" y="2155083"/>
            <a:ext cx="503071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altLang="ko-KR" sz="2400" b="1" i="1" dirty="0" smtClean="0">
                <a:solidFill>
                  <a:schemeClr val="bg1"/>
                </a:solidFill>
              </a:rPr>
              <a:t>Кому подходит</a:t>
            </a:r>
            <a:r>
              <a:rPr lang="ru-RU" altLang="ko-KR" sz="2000" b="1" i="1" dirty="0" smtClean="0">
                <a:solidFill>
                  <a:schemeClr val="bg1"/>
                </a:solidFill>
              </a:rPr>
              <a:t>:</a:t>
            </a:r>
            <a:endParaRPr lang="ru-RU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509290" y="5174703"/>
            <a:ext cx="5030713" cy="12772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sz="2000" b="1" dirty="0">
                <a:solidFill>
                  <a:prstClr val="white"/>
                </a:solidFill>
              </a:rPr>
              <a:t> </a:t>
            </a:r>
            <a:r>
              <a:rPr lang="ru-RU" altLang="ko-KR" sz="2000" b="1" dirty="0" smtClean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Дополнительные вопросы</a:t>
            </a:r>
            <a:r>
              <a:rPr lang="ru-RU" altLang="ko-KR" b="1" i="1" dirty="0" smtClean="0">
                <a:solidFill>
                  <a:prstClr val="white"/>
                </a:solidFill>
              </a:rPr>
              <a:t>:</a:t>
            </a:r>
            <a:endParaRPr lang="ru-RU" altLang="ko-KR" b="1" i="1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+7 (3822) 90-55-24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+7 (3822) 90-55-37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altLang="ko-K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E8A20A90-E616-4A6B-8F4C-1B57EB34E81B}"/>
              </a:ext>
            </a:extLst>
          </p:cNvPr>
          <p:cNvSpPr/>
          <p:nvPr/>
        </p:nvSpPr>
        <p:spPr>
          <a:xfrm>
            <a:off x="6828832" y="-8707"/>
            <a:ext cx="5466724" cy="6857999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D14626-C123-451A-8995-5494381700B8}"/>
              </a:ext>
            </a:extLst>
          </p:cNvPr>
          <p:cNvSpPr txBox="1"/>
          <p:nvPr/>
        </p:nvSpPr>
        <p:spPr>
          <a:xfrm>
            <a:off x="7314717" y="1077353"/>
            <a:ext cx="4965467" cy="36779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ko-KR" sz="2000" b="1" dirty="0" smtClean="0">
                <a:solidFill>
                  <a:schemeClr val="bg1"/>
                </a:solidFill>
              </a:rPr>
              <a:t>   </a:t>
            </a:r>
            <a:r>
              <a:rPr lang="ru-RU" altLang="ko-KR" sz="2000" b="1" i="1" dirty="0" smtClean="0">
                <a:solidFill>
                  <a:schemeClr val="bg1"/>
                </a:solidFill>
              </a:rPr>
              <a:t>Условия поддержки: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dirty="0" err="1" smtClean="0">
                <a:solidFill>
                  <a:schemeClr val="bg1"/>
                </a:solidFill>
              </a:rPr>
              <a:t>Софинансирование</a:t>
            </a:r>
            <a:r>
              <a:rPr lang="ru-RU" altLang="ko-KR" dirty="0" smtClean="0">
                <a:solidFill>
                  <a:schemeClr val="bg1"/>
                </a:solidFill>
              </a:rPr>
              <a:t> в размере не менее 20% от размера расходов, предусмотренных на реализацию проекта;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schemeClr val="bg1"/>
                </a:solidFill>
              </a:rPr>
              <a:t>Сохранение бизнеса не менее 2-х лет с момента заключения соглашения о предоставлении субсидии;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bg1"/>
                </a:solidFill>
              </a:rPr>
              <a:t>С</a:t>
            </a:r>
            <a:r>
              <a:rPr lang="ru-RU" altLang="ko-KR" dirty="0" smtClean="0">
                <a:solidFill>
                  <a:schemeClr val="bg1"/>
                </a:solidFill>
              </a:rPr>
              <a:t>редства можно направить на приобретение оборудования, приобретение сырья, материалов, комплектующих, арендные платежи, расходы на продвижение продукции и т.д. </a:t>
            </a:r>
          </a:p>
        </p:txBody>
      </p:sp>
      <p:grpSp>
        <p:nvGrpSpPr>
          <p:cNvPr id="18" name="그룹 14">
            <a:extLst>
              <a:ext uri="{FF2B5EF4-FFF2-40B4-BE49-F238E27FC236}">
                <a16:creationId xmlns:a16="http://schemas.microsoft.com/office/drawing/2014/main" xmlns="" id="{23680AF8-41BA-4676-BFEA-36B5A39FD904}"/>
              </a:ext>
            </a:extLst>
          </p:cNvPr>
          <p:cNvGrpSpPr/>
          <p:nvPr/>
        </p:nvGrpSpPr>
        <p:grpSpPr>
          <a:xfrm>
            <a:off x="7016568" y="213666"/>
            <a:ext cx="327164" cy="326763"/>
            <a:chOff x="2090919" y="902017"/>
            <a:chExt cx="388715" cy="388239"/>
          </a:xfrm>
          <a:solidFill>
            <a:srgbClr val="F0F2F6"/>
          </a:solidFill>
        </p:grpSpPr>
        <p:sp>
          <p:nvSpPr>
            <p:cNvPr id="19" name="자유형: 도형 15">
              <a:extLst>
                <a:ext uri="{FF2B5EF4-FFF2-40B4-BE49-F238E27FC236}">
                  <a16:creationId xmlns:a16="http://schemas.microsoft.com/office/drawing/2014/main" xmlns="" id="{B9AD2085-DD09-451C-9EE7-981E0F3EE9CF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6">
              <a:extLst>
                <a:ext uri="{FF2B5EF4-FFF2-40B4-BE49-F238E27FC236}">
                  <a16:creationId xmlns:a16="http://schemas.microsoft.com/office/drawing/2014/main" xmlns="" id="{DB5E4C5E-2E4A-41C8-99AF-F75824CA9DFE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7">
              <a:extLst>
                <a:ext uri="{FF2B5EF4-FFF2-40B4-BE49-F238E27FC236}">
                  <a16:creationId xmlns:a16="http://schemas.microsoft.com/office/drawing/2014/main" xmlns="" id="{82FDCED2-EED4-4CBF-A9F4-77719668A40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18">
              <a:extLst>
                <a:ext uri="{FF2B5EF4-FFF2-40B4-BE49-F238E27FC236}">
                  <a16:creationId xmlns:a16="http://schemas.microsoft.com/office/drawing/2014/main" xmlns="" id="{105EF700-B3BC-41C3-9A78-F80B22DE6608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19">
              <a:extLst>
                <a:ext uri="{FF2B5EF4-FFF2-40B4-BE49-F238E27FC236}">
                  <a16:creationId xmlns:a16="http://schemas.microsoft.com/office/drawing/2014/main" xmlns="" id="{98A89F46-0C2A-4339-A436-5F836F2001E0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0">
              <a:extLst>
                <a:ext uri="{FF2B5EF4-FFF2-40B4-BE49-F238E27FC236}">
                  <a16:creationId xmlns:a16="http://schemas.microsoft.com/office/drawing/2014/main" xmlns="" id="{B8A18CFB-878E-4957-B35C-BC9CCB78CBA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1">
              <a:extLst>
                <a:ext uri="{FF2B5EF4-FFF2-40B4-BE49-F238E27FC236}">
                  <a16:creationId xmlns:a16="http://schemas.microsoft.com/office/drawing/2014/main" xmlns="" id="{9ED708DE-C6F5-4250-BA32-CBE7D5B6B845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46">
            <a:extLst>
              <a:ext uri="{FF2B5EF4-FFF2-40B4-BE49-F238E27FC236}">
                <a16:creationId xmlns:a16="http://schemas.microsoft.com/office/drawing/2014/main" xmlns="" id="{9A0F6E06-ABE4-48D6-AF32-063C6B358C5C}"/>
              </a:ext>
            </a:extLst>
          </p:cNvPr>
          <p:cNvGrpSpPr/>
          <p:nvPr/>
        </p:nvGrpSpPr>
        <p:grpSpPr>
          <a:xfrm>
            <a:off x="6989511" y="1116494"/>
            <a:ext cx="328448" cy="314819"/>
            <a:chOff x="6793030" y="2235612"/>
            <a:chExt cx="390240" cy="374047"/>
          </a:xfrm>
          <a:solidFill>
            <a:srgbClr val="F0F2F6"/>
          </a:solidFill>
        </p:grpSpPr>
        <p:sp>
          <p:nvSpPr>
            <p:cNvPr id="28" name="자유형: 도형 47">
              <a:extLst>
                <a:ext uri="{FF2B5EF4-FFF2-40B4-BE49-F238E27FC236}">
                  <a16:creationId xmlns:a16="http://schemas.microsoft.com/office/drawing/2014/main" xmlns="" id="{6B2BD73D-CE64-4B7D-A230-B625ADB7BA74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48">
              <a:extLst>
                <a:ext uri="{FF2B5EF4-FFF2-40B4-BE49-F238E27FC236}">
                  <a16:creationId xmlns:a16="http://schemas.microsoft.com/office/drawing/2014/main" xmlns="" id="{F6E6EDA8-16BC-4056-AD9E-F267F9BC9440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385646" y="177781"/>
            <a:ext cx="5030713" cy="7540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sz="2000" b="1" dirty="0">
                <a:solidFill>
                  <a:prstClr val="white"/>
                </a:solidFill>
              </a:rPr>
              <a:t> </a:t>
            </a:r>
            <a:r>
              <a:rPr lang="ru-RU" altLang="ko-KR" sz="2000" b="1" dirty="0" smtClean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Сумма субсидии:</a:t>
            </a:r>
            <a:endParaRPr lang="ru-RU" altLang="ko-KR" sz="2000" b="1" i="1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до </a:t>
            </a:r>
            <a:r>
              <a:rPr lang="ru-RU" altLang="ko-KR" dirty="0">
                <a:solidFill>
                  <a:prstClr val="white"/>
                </a:solidFill>
              </a:rPr>
              <a:t>500 </a:t>
            </a:r>
            <a:r>
              <a:rPr lang="ru-RU" altLang="ko-KR" dirty="0" err="1">
                <a:solidFill>
                  <a:prstClr val="white"/>
                </a:solidFill>
              </a:rPr>
              <a:t>тыс.рублей</a:t>
            </a:r>
            <a:endParaRPr lang="ru-RU" altLang="ko-KR" dirty="0">
              <a:solidFill>
                <a:prstClr val="white"/>
              </a:solidFill>
            </a:endParaRPr>
          </a:p>
        </p:txBody>
      </p:sp>
      <p:grpSp>
        <p:nvGrpSpPr>
          <p:cNvPr id="41" name="그룹 97">
            <a:extLst>
              <a:ext uri="{FF2B5EF4-FFF2-40B4-BE49-F238E27FC236}">
                <a16:creationId xmlns:a16="http://schemas.microsoft.com/office/drawing/2014/main" xmlns="" id="{03AE9EFD-5914-4AD4-9945-F3CA9107F4BC}"/>
              </a:ext>
            </a:extLst>
          </p:cNvPr>
          <p:cNvGrpSpPr/>
          <p:nvPr/>
        </p:nvGrpSpPr>
        <p:grpSpPr>
          <a:xfrm>
            <a:off x="7046612" y="4765384"/>
            <a:ext cx="391097" cy="391001"/>
            <a:chOff x="2765670" y="902684"/>
            <a:chExt cx="391097" cy="391001"/>
          </a:xfrm>
          <a:solidFill>
            <a:srgbClr val="F0F2F6"/>
          </a:solidFill>
        </p:grpSpPr>
        <p:sp>
          <p:nvSpPr>
            <p:cNvPr id="42" name="자유형: 도형 98">
              <a:extLst>
                <a:ext uri="{FF2B5EF4-FFF2-40B4-BE49-F238E27FC236}">
                  <a16:creationId xmlns:a16="http://schemas.microsoft.com/office/drawing/2014/main" xmlns="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99">
              <a:extLst>
                <a:ext uri="{FF2B5EF4-FFF2-40B4-BE49-F238E27FC236}">
                  <a16:creationId xmlns:a16="http://schemas.microsoft.com/office/drawing/2014/main" xmlns="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100">
              <a:extLst>
                <a:ext uri="{FF2B5EF4-FFF2-40B4-BE49-F238E27FC236}">
                  <a16:creationId xmlns:a16="http://schemas.microsoft.com/office/drawing/2014/main" xmlns="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2934" y="3136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0" y="2407383"/>
            <a:ext cx="243861" cy="243861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0" y="3014249"/>
            <a:ext cx="243861" cy="243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32" y="328736"/>
            <a:ext cx="871804" cy="24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760" y="2916318"/>
            <a:ext cx="6257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Ведет предпринимательскую деятельность менее 2 лет на территории соответствующего муниципального образования;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87" y="177781"/>
            <a:ext cx="702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             </a:t>
            </a:r>
            <a:r>
              <a:rPr lang="ru-RU" sz="3600" b="1" dirty="0" smtClean="0">
                <a:solidFill>
                  <a:schemeClr val="bg1"/>
                </a:solidFill>
              </a:rPr>
              <a:t>Субсидии для стартующего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        бизнеса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719" y="23292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Субъекты малого и среднего предпринимательства;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562934" y="1803031"/>
            <a:ext cx="503071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altLang="ko-KR" sz="2400" b="1" i="1" dirty="0" smtClean="0">
                <a:solidFill>
                  <a:schemeClr val="bg1"/>
                </a:solidFill>
              </a:rPr>
              <a:t>Кому подходит:</a:t>
            </a:r>
            <a:endParaRPr lang="ru-RU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431249" y="4765384"/>
            <a:ext cx="5030713" cy="183127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b="1" dirty="0">
                <a:solidFill>
                  <a:prstClr val="white"/>
                </a:solidFill>
              </a:rPr>
              <a:t> </a:t>
            </a:r>
            <a:r>
              <a:rPr lang="ru-RU" altLang="ko-KR" b="1" dirty="0" smtClean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Дополнительные вопросы:</a:t>
            </a:r>
            <a:endParaRPr lang="ru-RU" altLang="ko-KR" sz="2000" b="1" i="1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+7 (3822) 90-55-26 (общая информация о поддержке)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+7 (3822) 52-51-05 (для предпринимателей, ведущих деятельность в МО «Город Томск»)</a:t>
            </a:r>
          </a:p>
          <a:p>
            <a:pPr lvl="0"/>
            <a:endParaRPr lang="ru-RU" altLang="ko-KR" sz="1600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084" y="455652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E8A20A90-E616-4A6B-8F4C-1B57EB34E81B}"/>
              </a:ext>
            </a:extLst>
          </p:cNvPr>
          <p:cNvSpPr/>
          <p:nvPr/>
        </p:nvSpPr>
        <p:spPr>
          <a:xfrm>
            <a:off x="6799843" y="1"/>
            <a:ext cx="5466724" cy="6857999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8" name="그룹 14">
            <a:extLst>
              <a:ext uri="{FF2B5EF4-FFF2-40B4-BE49-F238E27FC236}">
                <a16:creationId xmlns:a16="http://schemas.microsoft.com/office/drawing/2014/main" xmlns="" id="{23680AF8-41BA-4676-BFEA-36B5A39FD904}"/>
              </a:ext>
            </a:extLst>
          </p:cNvPr>
          <p:cNvGrpSpPr/>
          <p:nvPr/>
        </p:nvGrpSpPr>
        <p:grpSpPr>
          <a:xfrm>
            <a:off x="6994987" y="451182"/>
            <a:ext cx="327164" cy="326763"/>
            <a:chOff x="2090919" y="902017"/>
            <a:chExt cx="388715" cy="388239"/>
          </a:xfrm>
          <a:solidFill>
            <a:srgbClr val="F0F2F6"/>
          </a:solidFill>
        </p:grpSpPr>
        <p:sp>
          <p:nvSpPr>
            <p:cNvPr id="19" name="자유형: 도형 15">
              <a:extLst>
                <a:ext uri="{FF2B5EF4-FFF2-40B4-BE49-F238E27FC236}">
                  <a16:creationId xmlns:a16="http://schemas.microsoft.com/office/drawing/2014/main" xmlns="" id="{B9AD2085-DD09-451C-9EE7-981E0F3EE9CF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6">
              <a:extLst>
                <a:ext uri="{FF2B5EF4-FFF2-40B4-BE49-F238E27FC236}">
                  <a16:creationId xmlns:a16="http://schemas.microsoft.com/office/drawing/2014/main" xmlns="" id="{DB5E4C5E-2E4A-41C8-99AF-F75824CA9DFE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7">
              <a:extLst>
                <a:ext uri="{FF2B5EF4-FFF2-40B4-BE49-F238E27FC236}">
                  <a16:creationId xmlns:a16="http://schemas.microsoft.com/office/drawing/2014/main" xmlns="" id="{82FDCED2-EED4-4CBF-A9F4-77719668A40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18">
              <a:extLst>
                <a:ext uri="{FF2B5EF4-FFF2-40B4-BE49-F238E27FC236}">
                  <a16:creationId xmlns:a16="http://schemas.microsoft.com/office/drawing/2014/main" xmlns="" id="{105EF700-B3BC-41C3-9A78-F80B22DE6608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19">
              <a:extLst>
                <a:ext uri="{FF2B5EF4-FFF2-40B4-BE49-F238E27FC236}">
                  <a16:creationId xmlns:a16="http://schemas.microsoft.com/office/drawing/2014/main" xmlns="" id="{98A89F46-0C2A-4339-A436-5F836F2001E0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0">
              <a:extLst>
                <a:ext uri="{FF2B5EF4-FFF2-40B4-BE49-F238E27FC236}">
                  <a16:creationId xmlns:a16="http://schemas.microsoft.com/office/drawing/2014/main" xmlns="" id="{B8A18CFB-878E-4957-B35C-BC9CCB78CBA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1">
              <a:extLst>
                <a:ext uri="{FF2B5EF4-FFF2-40B4-BE49-F238E27FC236}">
                  <a16:creationId xmlns:a16="http://schemas.microsoft.com/office/drawing/2014/main" xmlns="" id="{9ED708DE-C6F5-4250-BA32-CBE7D5B6B845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365200" y="450666"/>
            <a:ext cx="5030713" cy="213904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sz="2000" b="1" dirty="0">
                <a:solidFill>
                  <a:prstClr val="white"/>
                </a:solidFill>
              </a:rPr>
              <a:t> </a:t>
            </a:r>
            <a:r>
              <a:rPr lang="ru-RU" altLang="ko-KR" sz="2000" b="1" dirty="0" smtClean="0">
                <a:solidFill>
                  <a:prstClr val="white"/>
                </a:solidFill>
              </a:rPr>
              <a:t> </a:t>
            </a:r>
            <a:r>
              <a:rPr lang="ru-RU" altLang="ko-KR" sz="2000" b="1" i="1" dirty="0" smtClean="0">
                <a:solidFill>
                  <a:prstClr val="white"/>
                </a:solidFill>
              </a:rPr>
              <a:t>Виды имущественной поддержки:</a:t>
            </a:r>
            <a:endParaRPr lang="ru-RU" altLang="ko-KR" sz="2000" b="1" i="1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 smtClean="0">
                <a:solidFill>
                  <a:prstClr val="white"/>
                </a:solidFill>
              </a:rPr>
              <a:t>Безвозмездное пользование;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prstClr val="white"/>
                </a:solidFill>
              </a:rPr>
              <a:t>Предоставление в аренду на льготных </a:t>
            </a:r>
          </a:p>
          <a:p>
            <a:pPr lvl="0"/>
            <a:r>
              <a:rPr lang="ru-RU" altLang="ko-KR" dirty="0">
                <a:solidFill>
                  <a:prstClr val="white"/>
                </a:solidFill>
              </a:rPr>
              <a:t>    условиях; </a:t>
            </a:r>
            <a:endParaRPr lang="ru-RU" altLang="ko-KR" dirty="0" smtClean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prstClr val="white"/>
                </a:solidFill>
              </a:rPr>
              <a:t>Передача во </a:t>
            </a:r>
            <a:r>
              <a:rPr lang="ru-RU" altLang="ko-KR" dirty="0" smtClean="0">
                <a:solidFill>
                  <a:prstClr val="white"/>
                </a:solidFill>
              </a:rPr>
              <a:t>владение.</a:t>
            </a:r>
            <a:endParaRPr lang="ru-RU" altLang="ko-KR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altLang="ko-KR" dirty="0" smtClean="0">
              <a:solidFill>
                <a:prstClr val="white"/>
              </a:solidFill>
            </a:endParaRPr>
          </a:p>
          <a:p>
            <a:pPr lvl="0"/>
            <a:endParaRPr lang="ru-RU" altLang="ko-KR" dirty="0">
              <a:solidFill>
                <a:prstClr val="white"/>
              </a:solidFill>
            </a:endParaRPr>
          </a:p>
        </p:txBody>
      </p:sp>
      <p:grpSp>
        <p:nvGrpSpPr>
          <p:cNvPr id="41" name="그룹 97">
            <a:extLst>
              <a:ext uri="{FF2B5EF4-FFF2-40B4-BE49-F238E27FC236}">
                <a16:creationId xmlns:a16="http://schemas.microsoft.com/office/drawing/2014/main" xmlns="" id="{03AE9EFD-5914-4AD4-9945-F3CA9107F4BC}"/>
              </a:ext>
            </a:extLst>
          </p:cNvPr>
          <p:cNvGrpSpPr/>
          <p:nvPr/>
        </p:nvGrpSpPr>
        <p:grpSpPr>
          <a:xfrm>
            <a:off x="6994549" y="2551744"/>
            <a:ext cx="391097" cy="391001"/>
            <a:chOff x="2765670" y="902684"/>
            <a:chExt cx="391097" cy="391001"/>
          </a:xfrm>
          <a:solidFill>
            <a:srgbClr val="F0F2F6"/>
          </a:solidFill>
        </p:grpSpPr>
        <p:sp>
          <p:nvSpPr>
            <p:cNvPr id="42" name="자유형: 도형 98">
              <a:extLst>
                <a:ext uri="{FF2B5EF4-FFF2-40B4-BE49-F238E27FC236}">
                  <a16:creationId xmlns:a16="http://schemas.microsoft.com/office/drawing/2014/main" xmlns="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99">
              <a:extLst>
                <a:ext uri="{FF2B5EF4-FFF2-40B4-BE49-F238E27FC236}">
                  <a16:creationId xmlns:a16="http://schemas.microsoft.com/office/drawing/2014/main" xmlns="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100">
              <a:extLst>
                <a:ext uri="{FF2B5EF4-FFF2-40B4-BE49-F238E27FC236}">
                  <a16:creationId xmlns:a16="http://schemas.microsoft.com/office/drawing/2014/main" xmlns="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4567331" y="1373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8" y="1478266"/>
            <a:ext cx="243861" cy="24386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32" y="328736"/>
            <a:ext cx="871804" cy="243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487" y="177781"/>
            <a:ext cx="702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            </a:t>
            </a:r>
            <a:r>
              <a:rPr lang="ru-RU" sz="3600" b="1" dirty="0" smtClean="0">
                <a:solidFill>
                  <a:schemeClr val="bg1"/>
                </a:solidFill>
              </a:rPr>
              <a:t>Имущественная поддержка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929" y="17981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Субъекты малого и среднего предпринимательства, </a:t>
            </a:r>
            <a:r>
              <a:rPr lang="ru-RU" sz="2000" dirty="0" err="1" smtClean="0">
                <a:solidFill>
                  <a:schemeClr val="bg1"/>
                </a:solidFill>
              </a:rPr>
              <a:t>самозанятые</a:t>
            </a:r>
            <a:r>
              <a:rPr lang="ru-RU" sz="2000" dirty="0" smtClean="0">
                <a:solidFill>
                  <a:schemeClr val="bg1"/>
                </a:solidFill>
              </a:rPr>
              <a:t> граждане;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20324" y="1378110"/>
            <a:ext cx="503071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altLang="ko-KR" sz="2400" b="1" i="1" dirty="0" smtClean="0">
                <a:solidFill>
                  <a:schemeClr val="bg1"/>
                </a:solidFill>
              </a:rPr>
              <a:t>Кому подходит:</a:t>
            </a:r>
            <a:endParaRPr lang="ru-RU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342783" y="2506062"/>
            <a:ext cx="5030713" cy="404726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altLang="ko-KR" b="1" dirty="0">
                <a:solidFill>
                  <a:schemeClr val="bg1"/>
                </a:solidFill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</a:rPr>
              <a:t> </a:t>
            </a:r>
            <a:r>
              <a:rPr lang="ru-RU" altLang="ko-KR" sz="2000" b="1" i="1" dirty="0" smtClean="0">
                <a:solidFill>
                  <a:schemeClr val="bg1"/>
                </a:solidFill>
              </a:rPr>
              <a:t>Подбор имущества:</a:t>
            </a:r>
            <a:endParaRPr lang="ru-RU" altLang="ko-KR" sz="2000" b="1" i="1" dirty="0">
              <a:solidFill>
                <a:schemeClr val="bg1"/>
              </a:solidFill>
            </a:endParaRPr>
          </a:p>
          <a:p>
            <a:pPr lvl="0"/>
            <a:r>
              <a:rPr lang="ru-RU" altLang="ko-KR" dirty="0" smtClean="0">
                <a:solidFill>
                  <a:schemeClr val="bg1"/>
                </a:solidFill>
              </a:rPr>
              <a:t>1. На сайте Бизнес-навигатор МСП </a:t>
            </a:r>
            <a:r>
              <a:rPr lang="arn-CL" altLang="ko-KR" dirty="0">
                <a:solidFill>
                  <a:schemeClr val="bg1"/>
                </a:solidFill>
              </a:rPr>
              <a:t>https://</a:t>
            </a:r>
            <a:r>
              <a:rPr lang="arn-CL" altLang="ko-KR" dirty="0" smtClean="0">
                <a:solidFill>
                  <a:schemeClr val="bg1"/>
                </a:solidFill>
              </a:rPr>
              <a:t>navigator.smbn.ru/</a:t>
            </a:r>
            <a:endParaRPr lang="ru-RU" altLang="ko-KR" dirty="0" smtClean="0">
              <a:solidFill>
                <a:schemeClr val="bg1"/>
              </a:solidFill>
            </a:endParaRPr>
          </a:p>
          <a:p>
            <a:pPr lvl="0"/>
            <a:endParaRPr lang="ru-RU" altLang="ko-KR" sz="1200" dirty="0" smtClean="0">
              <a:solidFill>
                <a:prstClr val="white"/>
              </a:solidFill>
            </a:endParaRPr>
          </a:p>
          <a:p>
            <a:pPr lvl="0"/>
            <a:r>
              <a:rPr lang="ru-RU" altLang="ko-KR" dirty="0" smtClean="0">
                <a:solidFill>
                  <a:prstClr val="white"/>
                </a:solidFill>
              </a:rPr>
              <a:t>2. На портале </a:t>
            </a:r>
            <a:r>
              <a:rPr lang="ru-RU" altLang="ko-KR" dirty="0" err="1" smtClean="0">
                <a:solidFill>
                  <a:prstClr val="white"/>
                </a:solidFill>
              </a:rPr>
              <a:t>Госуслуги</a:t>
            </a:r>
            <a:r>
              <a:rPr lang="ru-RU" altLang="ko-KR" dirty="0" smtClean="0">
                <a:solidFill>
                  <a:prstClr val="white"/>
                </a:solidFill>
              </a:rPr>
              <a:t> </a:t>
            </a:r>
            <a:r>
              <a:rPr lang="arn-CL" altLang="ko-KR" dirty="0" smtClean="0">
                <a:solidFill>
                  <a:prstClr val="white"/>
                </a:solidFill>
              </a:rPr>
              <a:t>https</a:t>
            </a:r>
            <a:r>
              <a:rPr lang="arn-CL" altLang="ko-KR" dirty="0">
                <a:solidFill>
                  <a:prstClr val="white"/>
                </a:solidFill>
              </a:rPr>
              <a:t>://www.gosuslugi.ru/</a:t>
            </a:r>
            <a:endParaRPr lang="ru-RU" altLang="ko-KR" dirty="0" smtClean="0">
              <a:solidFill>
                <a:prstClr val="white"/>
              </a:solidFill>
            </a:endParaRPr>
          </a:p>
          <a:p>
            <a:pPr lvl="0"/>
            <a:endParaRPr lang="ru-RU" altLang="ko-KR" sz="1200" dirty="0" smtClean="0">
              <a:solidFill>
                <a:prstClr val="white"/>
              </a:solidFill>
            </a:endParaRPr>
          </a:p>
          <a:p>
            <a:pPr lvl="0"/>
            <a:r>
              <a:rPr lang="ru-RU" altLang="ko-KR" dirty="0" smtClean="0">
                <a:solidFill>
                  <a:prstClr val="white"/>
                </a:solidFill>
              </a:rPr>
              <a:t>3. В Департамент по управлению государственной собственностью Томской области, тел. </a:t>
            </a:r>
            <a:r>
              <a:rPr lang="ru-RU" dirty="0" smtClean="0">
                <a:solidFill>
                  <a:schemeClr val="bg1"/>
                </a:solidFill>
              </a:rPr>
              <a:t>+7(3822</a:t>
            </a:r>
            <a:r>
              <a:rPr lang="ru-RU" dirty="0">
                <a:solidFill>
                  <a:schemeClr val="bg1"/>
                </a:solidFill>
              </a:rPr>
              <a:t>) 732-700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altLang="ko-KR" sz="1200" dirty="0" smtClean="0">
              <a:solidFill>
                <a:schemeClr val="bg1"/>
              </a:solidFill>
            </a:endParaRPr>
          </a:p>
          <a:p>
            <a:r>
              <a:rPr lang="ru-RU" altLang="ko-KR" dirty="0" smtClean="0">
                <a:solidFill>
                  <a:schemeClr val="bg1"/>
                </a:solidFill>
              </a:rPr>
              <a:t>4. В Департамент управления муниципальной собственностью администрации Города Томска, </a:t>
            </a:r>
          </a:p>
          <a:p>
            <a:r>
              <a:rPr lang="ru-RU" altLang="ko-KR" dirty="0" smtClean="0">
                <a:solidFill>
                  <a:schemeClr val="bg1"/>
                </a:solidFill>
              </a:rPr>
              <a:t>тел.</a:t>
            </a:r>
            <a:r>
              <a:rPr lang="ru-RU" dirty="0">
                <a:solidFill>
                  <a:schemeClr val="bg1"/>
                </a:solidFill>
              </a:rPr>
              <a:t> +7(3822) </a:t>
            </a:r>
            <a:r>
              <a:rPr lang="ru-RU" dirty="0" smtClean="0">
                <a:solidFill>
                  <a:schemeClr val="bg1"/>
                </a:solidFill>
              </a:rPr>
              <a:t>525-134 </a:t>
            </a:r>
            <a:r>
              <a:rPr lang="arn-CL" dirty="0" smtClean="0">
                <a:solidFill>
                  <a:schemeClr val="bg1"/>
                </a:solidFill>
              </a:rPr>
              <a:t>http</a:t>
            </a:r>
            <a:r>
              <a:rPr lang="arn-CL" dirty="0">
                <a:solidFill>
                  <a:schemeClr val="bg1"/>
                </a:solidFill>
              </a:rPr>
              <a:t>://</a:t>
            </a:r>
            <a:r>
              <a:rPr lang="arn-CL" dirty="0" smtClean="0">
                <a:solidFill>
                  <a:schemeClr val="bg1"/>
                </a:solidFill>
              </a:rPr>
              <a:t>torgi.admin.tomsk.ru/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lvl="0"/>
            <a:endParaRPr lang="ru-RU" altLang="ko-KR" sz="16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4FD01B2-567E-4F36-BABC-F025DF016EF8}"/>
              </a:ext>
            </a:extLst>
          </p:cNvPr>
          <p:cNvSpPr txBox="1"/>
          <p:nvPr/>
        </p:nvSpPr>
        <p:spPr>
          <a:xfrm>
            <a:off x="720324" y="2840914"/>
            <a:ext cx="503071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altLang="ko-KR" sz="2400" b="1" i="1" dirty="0" smtClean="0">
                <a:solidFill>
                  <a:schemeClr val="bg1"/>
                </a:solidFill>
              </a:rPr>
              <a:t>Типы имущества:</a:t>
            </a:r>
            <a:endParaRPr lang="ru-RU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5480" y="33821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Земельные участки;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Здания, строения, сооружения;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Нежилые помещения.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7" y="2916395"/>
            <a:ext cx="243861" cy="24386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318" y="4619783"/>
            <a:ext cx="1563924" cy="15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6618240" y="533520"/>
            <a:ext cx="5573160" cy="57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2"/>
          <p:cNvSpPr/>
          <p:nvPr/>
        </p:nvSpPr>
        <p:spPr>
          <a:xfrm>
            <a:off x="520560" y="533520"/>
            <a:ext cx="870840" cy="245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3"/>
          <p:cNvSpPr/>
          <p:nvPr/>
        </p:nvSpPr>
        <p:spPr>
          <a:xfrm>
            <a:off x="850320" y="362520"/>
            <a:ext cx="582372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</a:tabLst>
            </a:pPr>
            <a:r>
              <a:rPr lang="ru-RU" sz="2800" b="1" strike="noStrike" spc="-1" dirty="0">
                <a:solidFill>
                  <a:schemeClr val="bg1"/>
                </a:solidFill>
                <a:latin typeface="Arial Black"/>
                <a:ea typeface="Microsoft YaHei"/>
              </a:rPr>
              <a:t>Цифровая платформа развития Томской области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30" name="Picture 4"/>
          <p:cNvPicPr/>
          <p:nvPr/>
        </p:nvPicPr>
        <p:blipFill>
          <a:blip r:embed="rId3"/>
          <a:srcRect l="66148" t="32885" r="6878" b="12077"/>
          <a:stretch/>
        </p:blipFill>
        <p:spPr>
          <a:xfrm>
            <a:off x="6973560" y="533520"/>
            <a:ext cx="4862520" cy="4917240"/>
          </a:xfrm>
          <a:prstGeom prst="rect">
            <a:avLst/>
          </a:prstGeom>
          <a:ln>
            <a:noFill/>
          </a:ln>
        </p:spPr>
      </p:pic>
      <p:pic>
        <p:nvPicPr>
          <p:cNvPr id="731" name="Picture 5"/>
          <p:cNvPicPr/>
          <p:nvPr/>
        </p:nvPicPr>
        <p:blipFill>
          <a:blip r:embed="rId4"/>
          <a:stretch/>
        </p:blipFill>
        <p:spPr>
          <a:xfrm>
            <a:off x="1512000" y="1606320"/>
            <a:ext cx="3979080" cy="3301200"/>
          </a:xfrm>
          <a:prstGeom prst="rect">
            <a:avLst/>
          </a:prstGeom>
          <a:ln>
            <a:noFill/>
          </a:ln>
        </p:spPr>
      </p:pic>
      <p:pic>
        <p:nvPicPr>
          <p:cNvPr id="732" name="Picture 6"/>
          <p:cNvPicPr/>
          <p:nvPr/>
        </p:nvPicPr>
        <p:blipFill>
          <a:blip r:embed="rId5"/>
          <a:stretch/>
        </p:blipFill>
        <p:spPr>
          <a:xfrm>
            <a:off x="1680120" y="1768320"/>
            <a:ext cx="3637800" cy="2175840"/>
          </a:xfrm>
          <a:prstGeom prst="rect">
            <a:avLst/>
          </a:prstGeom>
          <a:ln>
            <a:noFill/>
          </a:ln>
        </p:spPr>
      </p:pic>
      <p:pic>
        <p:nvPicPr>
          <p:cNvPr id="733" name="Picture 7"/>
          <p:cNvPicPr/>
          <p:nvPr/>
        </p:nvPicPr>
        <p:blipFill>
          <a:blip r:embed="rId6"/>
          <a:stretch/>
        </p:blipFill>
        <p:spPr>
          <a:xfrm>
            <a:off x="11097928" y="5840280"/>
            <a:ext cx="1093112" cy="1017000"/>
          </a:xfrm>
          <a:prstGeom prst="rect">
            <a:avLst/>
          </a:prstGeom>
          <a:ln>
            <a:noFill/>
          </a:ln>
        </p:spPr>
      </p:pic>
      <p:sp>
        <p:nvSpPr>
          <p:cNvPr id="734" name="CustomShape 4"/>
          <p:cNvSpPr/>
          <p:nvPr/>
        </p:nvSpPr>
        <p:spPr>
          <a:xfrm>
            <a:off x="588600" y="4956840"/>
            <a:ext cx="6096967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7" dirty="0">
                <a:solidFill>
                  <a:schemeClr val="bg1"/>
                </a:solidFill>
                <a:latin typeface="Arial"/>
                <a:ea typeface="DejaVu Sans"/>
              </a:rPr>
              <a:t>  Количество зарегистрированных пользователей – </a:t>
            </a:r>
            <a:r>
              <a:rPr lang="ru-RU" sz="1200" b="1" u="sng" strike="noStrike" spc="7" dirty="0">
                <a:solidFill>
                  <a:schemeClr val="bg1"/>
                </a:solidFill>
                <a:uFillTx/>
                <a:latin typeface="Arial"/>
                <a:ea typeface="DejaVu Sans"/>
              </a:rPr>
              <a:t>более 6 000 чел.</a:t>
            </a: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7" dirty="0">
                <a:solidFill>
                  <a:schemeClr val="bg1"/>
                </a:solidFill>
                <a:latin typeface="Arial"/>
                <a:ea typeface="DejaVu Sans"/>
              </a:rPr>
              <a:t>  Количество просмотров – </a:t>
            </a:r>
            <a:r>
              <a:rPr lang="ru-RU" sz="1200" b="1" u="sng" strike="noStrike" spc="7" dirty="0">
                <a:solidFill>
                  <a:schemeClr val="bg1"/>
                </a:solidFill>
                <a:uFillTx/>
                <a:latin typeface="Arial"/>
                <a:ea typeface="DejaVu Sans"/>
              </a:rPr>
              <a:t>более 650 тыс.</a:t>
            </a: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7" dirty="0">
                <a:solidFill>
                  <a:schemeClr val="bg1"/>
                </a:solidFill>
                <a:latin typeface="Arial"/>
                <a:ea typeface="DejaVu Sans"/>
              </a:rPr>
              <a:t>  Количество уникальных предпринимателей получивших государственную</a:t>
            </a: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7" dirty="0">
                <a:solidFill>
                  <a:schemeClr val="bg1"/>
                </a:solidFill>
                <a:latin typeface="Arial"/>
                <a:ea typeface="DejaVu Sans"/>
              </a:rPr>
              <a:t>  поддержки через сервис «</a:t>
            </a:r>
            <a:r>
              <a:rPr lang="ru-RU" sz="1200" b="1" strike="noStrike" spc="7" dirty="0" err="1">
                <a:solidFill>
                  <a:schemeClr val="bg1"/>
                </a:solidFill>
                <a:latin typeface="Arial"/>
                <a:ea typeface="DejaVu Sans"/>
              </a:rPr>
              <a:t>Маркетплейс</a:t>
            </a:r>
            <a:r>
              <a:rPr lang="ru-RU" sz="1200" b="1" strike="noStrike" spc="7" dirty="0">
                <a:solidFill>
                  <a:schemeClr val="bg1"/>
                </a:solidFill>
                <a:latin typeface="Arial"/>
                <a:ea typeface="DejaVu Sans"/>
              </a:rPr>
              <a:t> мер поддержки» - </a:t>
            </a:r>
            <a:r>
              <a:rPr lang="ru-RU" sz="1200" b="1" u="sng" strike="noStrike" spc="7" dirty="0">
                <a:solidFill>
                  <a:schemeClr val="bg1"/>
                </a:solidFill>
                <a:uFillTx/>
                <a:latin typeface="Arial"/>
                <a:ea typeface="DejaVu Sans"/>
              </a:rPr>
              <a:t>более 600 чел. </a:t>
            </a: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35" name="Image"/>
          <p:cNvPicPr/>
          <p:nvPr/>
        </p:nvPicPr>
        <p:blipFill>
          <a:blip r:embed="rId7"/>
          <a:stretch/>
        </p:blipFill>
        <p:spPr>
          <a:xfrm>
            <a:off x="299880" y="5070240"/>
            <a:ext cx="240120" cy="241200"/>
          </a:xfrm>
          <a:prstGeom prst="rect">
            <a:avLst/>
          </a:prstGeom>
          <a:ln>
            <a:noFill/>
          </a:ln>
        </p:spPr>
      </p:pic>
      <p:pic>
        <p:nvPicPr>
          <p:cNvPr id="736" name="Image"/>
          <p:cNvPicPr/>
          <p:nvPr/>
        </p:nvPicPr>
        <p:blipFill>
          <a:blip r:embed="rId7"/>
          <a:stretch/>
        </p:blipFill>
        <p:spPr>
          <a:xfrm>
            <a:off x="307440" y="5397120"/>
            <a:ext cx="240120" cy="318600"/>
          </a:xfrm>
          <a:prstGeom prst="rect">
            <a:avLst/>
          </a:prstGeom>
          <a:ln>
            <a:noFill/>
          </a:ln>
        </p:spPr>
      </p:pic>
      <p:pic>
        <p:nvPicPr>
          <p:cNvPr id="737" name="Image"/>
          <p:cNvPicPr/>
          <p:nvPr/>
        </p:nvPicPr>
        <p:blipFill>
          <a:blip r:embed="rId7"/>
          <a:stretch/>
        </p:blipFill>
        <p:spPr>
          <a:xfrm>
            <a:off x="307440" y="5745240"/>
            <a:ext cx="240120" cy="31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7709</TotalTime>
  <Words>476</Words>
  <Application>Microsoft Office PowerPoint</Application>
  <PresentationFormat>Широкоэкранный</PresentationFormat>
  <Paragraphs>78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맑은 고딕</vt:lpstr>
      <vt:lpstr>Microsoft YaHei</vt:lpstr>
      <vt:lpstr>Arial</vt:lpstr>
      <vt:lpstr>Arial Black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Овсянникова</dc:creator>
  <dc:description/>
  <cp:lastModifiedBy>Татьяна Геннадьевна Бугаева</cp:lastModifiedBy>
  <cp:revision>271</cp:revision>
  <cp:lastPrinted>2022-05-13T06:38:01Z</cp:lastPrinted>
  <dcterms:created xsi:type="dcterms:W3CDTF">2021-10-19T01:27:47Z</dcterms:created>
  <dcterms:modified xsi:type="dcterms:W3CDTF">2022-12-07T04:10:12Z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