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3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ags/tag89.xml" ContentType="application/vnd.openxmlformats-officedocument.presentationml.tags+xml"/>
  <Override PartName="/ppt/charts/chart3.xml" ContentType="application/vnd.openxmlformats-officedocument.drawingml.chart+xml"/>
  <Override PartName="/ppt/tags/tag90.xml" ContentType="application/vnd.openxmlformats-officedocument.presentationml.tags+xml"/>
  <Override PartName="/ppt/notesSlides/notesSlide6.xml" ContentType="application/vnd.openxmlformats-officedocument.presentationml.notesSlide+xml"/>
  <Override PartName="/ppt/tags/tag91.xml" ContentType="application/vnd.openxmlformats-officedocument.presentationml.tags+xml"/>
  <Override PartName="/ppt/notesSlides/notesSlide7.xml" ContentType="application/vnd.openxmlformats-officedocument.presentationml.notesSlide+xml"/>
  <Override PartName="/ppt/tags/tag92.xml" ContentType="application/vnd.openxmlformats-officedocument.presentationml.tags+xml"/>
  <Override PartName="/ppt/notesSlides/notesSlide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9.xml" ContentType="application/vnd.openxmlformats-officedocument.presentationml.notesSlide+xml"/>
  <Override PartName="/ppt/tags/tag96.xml" ContentType="application/vnd.openxmlformats-officedocument.presentationml.tags+xml"/>
  <Override PartName="/ppt/notesSlides/notesSlide10.xml" ContentType="application/vnd.openxmlformats-officedocument.presentationml.notesSlide+xml"/>
  <Override PartName="/ppt/tags/tag97.xml" ContentType="application/vnd.openxmlformats-officedocument.presentationml.tags+xml"/>
  <Override PartName="/ppt/notesSlides/notesSlide11.xml" ContentType="application/vnd.openxmlformats-officedocument.presentationml.notesSlide+xml"/>
  <Override PartName="/ppt/tags/tag98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</p:sldMasterIdLst>
  <p:notesMasterIdLst>
    <p:notesMasterId r:id="rId17"/>
  </p:notesMasterIdLst>
  <p:sldIdLst>
    <p:sldId id="385" r:id="rId2"/>
    <p:sldId id="420" r:id="rId3"/>
    <p:sldId id="423" r:id="rId4"/>
    <p:sldId id="435" r:id="rId5"/>
    <p:sldId id="440" r:id="rId6"/>
    <p:sldId id="545" r:id="rId7"/>
    <p:sldId id="437" r:id="rId8"/>
    <p:sldId id="438" r:id="rId9"/>
    <p:sldId id="439" r:id="rId10"/>
    <p:sldId id="442" r:id="rId11"/>
    <p:sldId id="456" r:id="rId12"/>
    <p:sldId id="433" r:id="rId13"/>
    <p:sldId id="454" r:id="rId14"/>
    <p:sldId id="455" r:id="rId15"/>
    <p:sldId id="458" r:id="rId16"/>
  </p:sldIdLst>
  <p:sldSz cx="9906000" cy="6858000" type="A4"/>
  <p:notesSz cx="6797675" cy="9926638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8BA7"/>
    <a:srgbClr val="345782"/>
    <a:srgbClr val="000000"/>
    <a:srgbClr val="4D4D4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2" autoAdjust="0"/>
    <p:restoredTop sz="98746" autoAdjust="0"/>
  </p:normalViewPr>
  <p:slideViewPr>
    <p:cSldViewPr snapToGrid="0" snapToObjects="1" showGuides="1">
      <p:cViewPr varScale="1">
        <p:scale>
          <a:sx n="94" d="100"/>
          <a:sy n="94" d="100"/>
        </p:scale>
        <p:origin x="738" y="96"/>
      </p:cViewPr>
      <p:guideLst>
        <p:guide orient="horz" pos="2236"/>
        <p:guide pos="3120"/>
      </p:guideLst>
    </p:cSldViewPr>
  </p:slideViewPr>
  <p:outlineViewPr>
    <p:cViewPr>
      <p:scale>
        <a:sx n="33" d="100"/>
        <a:sy n="33" d="100"/>
      </p:scale>
      <p:origin x="0" y="3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1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92D05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Sheet1!$C$2:$C$11</c:f>
              <c:numCache>
                <c:formatCode>0.0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ser>
          <c:idx val="3"/>
          <c:order val="1"/>
          <c:tx>
            <c:strRef>
              <c:f>Sheet1!$D$1</c:f>
              <c:strCache>
                <c:ptCount val="1"/>
                <c:pt idx="0">
                  <c:v>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Light green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0"/>
          <c:order val="3"/>
          <c:tx>
            <c:strRef>
              <c:f>Sheet1!$B$1</c:f>
              <c:strCache>
                <c:ptCount val="1"/>
                <c:pt idx="0">
                  <c:v>Green</c:v>
                </c:pt>
              </c:strCache>
            </c:strRef>
          </c:tx>
          <c:spPr>
            <a:ln w="34925">
              <a:solidFill>
                <a:srgbClr val="34578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Sheet1!$B$2:$B$11</c:f>
              <c:numCache>
                <c:formatCode>0.0</c:formatCode>
                <c:ptCount val="10"/>
                <c:pt idx="0">
                  <c:v>1.8</c:v>
                </c:pt>
                <c:pt idx="1">
                  <c:v>2.9</c:v>
                </c:pt>
                <c:pt idx="2">
                  <c:v>3.8</c:v>
                </c:pt>
                <c:pt idx="3">
                  <c:v>3.7</c:v>
                </c:pt>
                <c:pt idx="4">
                  <c:v>4.0999999999999996</c:v>
                </c:pt>
                <c:pt idx="5">
                  <c:v>2.2999999999999998</c:v>
                </c:pt>
                <c:pt idx="6">
                  <c:v>2.8</c:v>
                </c:pt>
                <c:pt idx="7">
                  <c:v>2.2999999999999998</c:v>
                </c:pt>
                <c:pt idx="8">
                  <c:v>0.5</c:v>
                </c:pt>
                <c:pt idx="9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Medium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</c:numCache>
            </c:numRef>
          </c:val>
        </c:ser>
        <c:ser>
          <c:idx val="5"/>
          <c:order val="5"/>
          <c:tx>
            <c:strRef>
              <c:f>Sheet1!$F$1</c:f>
              <c:strCache>
                <c:ptCount val="1"/>
                <c:pt idx="0">
                  <c:v>Light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</c:numCache>
            </c:numRef>
          </c:val>
        </c:ser>
        <c:ser>
          <c:idx val="6"/>
          <c:order val="6"/>
          <c:tx>
            <c:strRef>
              <c:f>Sheet1!$G$1</c:f>
              <c:strCache>
                <c:ptCount val="1"/>
                <c:pt idx="0">
                  <c:v>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</c:numCache>
            </c:numRef>
          </c:val>
        </c:ser>
        <c:ser>
          <c:idx val="7"/>
          <c:order val="7"/>
          <c:tx>
            <c:strRef>
              <c:f>Sheet1!$H$1</c:f>
              <c:strCache>
                <c:ptCount val="1"/>
                <c:pt idx="0">
                  <c:v>Medium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</c:numCache>
            </c:numRef>
          </c:val>
        </c:ser>
        <c:ser>
          <c:idx val="8"/>
          <c:order val="8"/>
          <c:tx>
            <c:strRef>
              <c:f>Sheet1!$I$1</c:f>
              <c:strCache>
                <c:ptCount val="1"/>
                <c:pt idx="0">
                  <c:v>Light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Sheet1!$I$2:$I$11</c:f>
              <c:numCache>
                <c:formatCode>General</c:formatCode>
                <c:ptCount val="10"/>
              </c:numCache>
            </c:numRef>
          </c:val>
        </c:ser>
        <c:ser>
          <c:idx val="9"/>
          <c:order val="9"/>
          <c:tx>
            <c:strRef>
              <c:f>Sheet1!$J$1</c:f>
              <c:strCache>
                <c:ptCount val="1"/>
                <c:pt idx="0">
                  <c:v>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Sheet1!$J$2:$J$11</c:f>
              <c:numCache>
                <c:formatCode>General</c:formatCode>
                <c:ptCount val="10"/>
              </c:numCache>
            </c:numRef>
          </c:val>
        </c:ser>
        <c:ser>
          <c:idx val="10"/>
          <c:order val="10"/>
          <c:tx>
            <c:strRef>
              <c:f>Sheet1!$K$1</c:f>
              <c:strCache>
                <c:ptCount val="1"/>
                <c:pt idx="0">
                  <c:v>Medium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Sheet1!$K$2:$K$11</c:f>
              <c:numCache>
                <c:formatCode>General</c:formatCode>
                <c:ptCount val="10"/>
              </c:numCache>
            </c:numRef>
          </c:val>
        </c:ser>
        <c:ser>
          <c:idx val="11"/>
          <c:order val="11"/>
          <c:tx>
            <c:strRef>
              <c:f>Sheet1!$L$1</c:f>
              <c:strCache>
                <c:ptCount val="1"/>
                <c:pt idx="0">
                  <c:v>Light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Sheet1!$L$2:$L$11</c:f>
              <c:numCache>
                <c:formatCode>General</c:formatCode>
                <c:ptCount val="10"/>
              </c:numCache>
            </c:numRef>
          </c:val>
        </c:ser>
        <c:ser>
          <c:idx val="12"/>
          <c:order val="12"/>
          <c:tx>
            <c:strRef>
              <c:f>Sheet1!$M$1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Sheet1!$M$2:$M$11</c:f>
              <c:numCache>
                <c:formatCode>General</c:formatCode>
                <c:ptCount val="10"/>
              </c:numCache>
            </c:numRef>
          </c:val>
        </c:ser>
        <c:ser>
          <c:idx val="13"/>
          <c:order val="13"/>
          <c:tx>
            <c:strRef>
              <c:f>Sheet1!$N$1</c:f>
              <c:strCache>
                <c:ptCount val="1"/>
                <c:pt idx="0">
                  <c:v>Yellow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Sheet1!$N$2:$N$11</c:f>
              <c:numCache>
                <c:formatCode>General</c:formatCode>
                <c:ptCount val="10"/>
              </c:numCache>
            </c:numRef>
          </c:val>
        </c:ser>
        <c:ser>
          <c:idx val="14"/>
          <c:order val="14"/>
          <c:tx>
            <c:strRef>
              <c:f>Sheet1!$O$1</c:f>
              <c:strCache>
                <c:ptCount val="1"/>
                <c:pt idx="0">
                  <c:v>Medium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Sheet1!$O$2:$O$11</c:f>
              <c:numCache>
                <c:formatCode>General</c:formatCode>
                <c:ptCount val="10"/>
              </c:numCache>
            </c:numRef>
          </c:val>
        </c:ser>
        <c:ser>
          <c:idx val="15"/>
          <c:order val="15"/>
          <c:tx>
            <c:strRef>
              <c:f>Sheet1!$P$1</c:f>
              <c:strCache>
                <c:ptCount val="1"/>
                <c:pt idx="0">
                  <c:v>Light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Sheet1!$P$2:$P$11</c:f>
              <c:numCache>
                <c:formatCode>General</c:formatCode>
                <c:ptCount val="10"/>
              </c:numCache>
            </c:numRef>
          </c:val>
        </c:ser>
        <c:ser>
          <c:idx val="16"/>
          <c:order val="16"/>
          <c:tx>
            <c:strRef>
              <c:f>Sheet1!$Q$1</c:f>
              <c:strCache>
                <c:ptCount val="1"/>
                <c:pt idx="0">
                  <c:v>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Sheet1!$Q$2:$Q$11</c:f>
              <c:numCache>
                <c:formatCode>General</c:formatCode>
                <c:ptCount val="10"/>
              </c:numCache>
            </c:numRef>
          </c:val>
        </c:ser>
        <c:ser>
          <c:idx val="17"/>
          <c:order val="17"/>
          <c:tx>
            <c:strRef>
              <c:f>Sheet1!$R$1</c:f>
              <c:strCache>
                <c:ptCount val="1"/>
                <c:pt idx="0">
                  <c:v>Medium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Sheet1!$R$2:$R$11</c:f>
              <c:numCache>
                <c:formatCode>General</c:formatCode>
                <c:ptCount val="10"/>
              </c:numCache>
            </c:numRef>
          </c:val>
        </c:ser>
        <c:ser>
          <c:idx val="18"/>
          <c:order val="18"/>
          <c:tx>
            <c:strRef>
              <c:f>Sheet1!$S$1</c:f>
              <c:strCache>
                <c:ptCount val="1"/>
                <c:pt idx="0">
                  <c:v>Light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Sheet1!$S$2:$S$11</c:f>
              <c:numCache>
                <c:formatCode>General</c:formatCode>
                <c:ptCount val="10"/>
              </c:numCache>
            </c:numRef>
          </c:val>
        </c:ser>
        <c:ser>
          <c:idx val="19"/>
          <c:order val="19"/>
          <c:tx>
            <c:strRef>
              <c:f>Sheet1!$T$1</c:f>
              <c:strCache>
                <c:ptCount val="1"/>
                <c:pt idx="0">
                  <c:v>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Sheet1!$T$2:$T$11</c:f>
              <c:numCache>
                <c:formatCode>General</c:formatCode>
                <c:ptCount val="10"/>
              </c:numCache>
            </c:numRef>
          </c:val>
        </c:ser>
        <c:ser>
          <c:idx val="20"/>
          <c:order val="20"/>
          <c:tx>
            <c:strRef>
              <c:f>Sheet1!$U$1</c:f>
              <c:strCache>
                <c:ptCount val="1"/>
                <c:pt idx="0">
                  <c:v>Medium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Sheet1!$U$2:$U$11</c:f>
              <c:numCache>
                <c:formatCode>General</c:formatCode>
                <c:ptCount val="10"/>
              </c:numCache>
            </c:numRef>
          </c:val>
        </c:ser>
        <c:ser>
          <c:idx val="21"/>
          <c:order val="21"/>
          <c:tx>
            <c:strRef>
              <c:f>Sheet1!$V$1</c:f>
              <c:strCache>
                <c:ptCount val="1"/>
                <c:pt idx="0">
                  <c:v>Light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Sheet1!$V$2:$V$11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6269344"/>
        <c:axId val="2026263360"/>
      </c:radarChart>
      <c:catAx>
        <c:axId val="202626934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2026263360"/>
        <c:crosses val="autoZero"/>
        <c:auto val="1"/>
        <c:lblAlgn val="ctr"/>
        <c:lblOffset val="100"/>
        <c:noMultiLvlLbl val="0"/>
      </c:catAx>
      <c:valAx>
        <c:axId val="2026263360"/>
        <c:scaling>
          <c:orientation val="minMax"/>
          <c:max val="5"/>
        </c:scaling>
        <c:delete val="0"/>
        <c:axPos val="l"/>
        <c:numFmt formatCode="0" sourceLinked="0"/>
        <c:majorTickMark val="cross"/>
        <c:minorTickMark val="none"/>
        <c:tickLblPos val="nextTo"/>
        <c:spPr>
          <a:ln w="9525">
            <a:solidFill>
              <a:srgbClr val="808080"/>
            </a:solidFill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2026269344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txPr>
    <a:bodyPr/>
    <a:lstStyle/>
    <a:p>
      <a:pPr>
        <a:defRPr sz="1000" b="0">
          <a:solidFill>
            <a:srgbClr val="000000"/>
          </a:solidFill>
          <a:latin typeface="+mn-lt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1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92D05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Sheet1!$C$2:$C$11</c:f>
              <c:numCache>
                <c:formatCode>0.0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ser>
          <c:idx val="3"/>
          <c:order val="1"/>
          <c:tx>
            <c:strRef>
              <c:f>Sheet1!$D$1</c:f>
              <c:strCache>
                <c:ptCount val="1"/>
                <c:pt idx="0">
                  <c:v>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Light green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0"/>
          <c:order val="3"/>
          <c:tx>
            <c:strRef>
              <c:f>Sheet1!$B$1</c:f>
              <c:strCache>
                <c:ptCount val="1"/>
                <c:pt idx="0">
                  <c:v>Green</c:v>
                </c:pt>
              </c:strCache>
            </c:strRef>
          </c:tx>
          <c:spPr>
            <a:ln w="34925">
              <a:solidFill>
                <a:srgbClr val="34578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Sheet1!$B$2:$B$11</c:f>
              <c:numCache>
                <c:formatCode>0.0</c:formatCode>
                <c:ptCount val="10"/>
                <c:pt idx="0">
                  <c:v>1.8</c:v>
                </c:pt>
                <c:pt idx="1">
                  <c:v>2.9</c:v>
                </c:pt>
                <c:pt idx="2">
                  <c:v>3.8</c:v>
                </c:pt>
                <c:pt idx="3">
                  <c:v>3.7</c:v>
                </c:pt>
                <c:pt idx="4">
                  <c:v>4.0999999999999996</c:v>
                </c:pt>
                <c:pt idx="5">
                  <c:v>2.2999999999999998</c:v>
                </c:pt>
                <c:pt idx="6">
                  <c:v>2.8</c:v>
                </c:pt>
                <c:pt idx="7">
                  <c:v>2.2999999999999998</c:v>
                </c:pt>
                <c:pt idx="8">
                  <c:v>0.5</c:v>
                </c:pt>
                <c:pt idx="9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Medium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</c:numCache>
            </c:numRef>
          </c:val>
        </c:ser>
        <c:ser>
          <c:idx val="5"/>
          <c:order val="5"/>
          <c:tx>
            <c:strRef>
              <c:f>Sheet1!$F$1</c:f>
              <c:strCache>
                <c:ptCount val="1"/>
                <c:pt idx="0">
                  <c:v>Light blue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</c:numCache>
            </c:numRef>
          </c:val>
        </c:ser>
        <c:ser>
          <c:idx val="6"/>
          <c:order val="6"/>
          <c:tx>
            <c:strRef>
              <c:f>Sheet1!$G$1</c:f>
              <c:strCache>
                <c:ptCount val="1"/>
                <c:pt idx="0">
                  <c:v>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</c:numCache>
            </c:numRef>
          </c:val>
        </c:ser>
        <c:ser>
          <c:idx val="7"/>
          <c:order val="7"/>
          <c:tx>
            <c:strRef>
              <c:f>Sheet1!$H$1</c:f>
              <c:strCache>
                <c:ptCount val="1"/>
                <c:pt idx="0">
                  <c:v>Medium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</c:numCache>
            </c:numRef>
          </c:val>
        </c:ser>
        <c:ser>
          <c:idx val="8"/>
          <c:order val="8"/>
          <c:tx>
            <c:strRef>
              <c:f>Sheet1!$I$1</c:f>
              <c:strCache>
                <c:ptCount val="1"/>
                <c:pt idx="0">
                  <c:v>Light brown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Sheet1!$I$2:$I$11</c:f>
              <c:numCache>
                <c:formatCode>General</c:formatCode>
                <c:ptCount val="10"/>
              </c:numCache>
            </c:numRef>
          </c:val>
        </c:ser>
        <c:ser>
          <c:idx val="9"/>
          <c:order val="9"/>
          <c:tx>
            <c:strRef>
              <c:f>Sheet1!$J$1</c:f>
              <c:strCache>
                <c:ptCount val="1"/>
                <c:pt idx="0">
                  <c:v>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Sheet1!$J$2:$J$11</c:f>
              <c:numCache>
                <c:formatCode>General</c:formatCode>
                <c:ptCount val="10"/>
              </c:numCache>
            </c:numRef>
          </c:val>
        </c:ser>
        <c:ser>
          <c:idx val="10"/>
          <c:order val="10"/>
          <c:tx>
            <c:strRef>
              <c:f>Sheet1!$K$1</c:f>
              <c:strCache>
                <c:ptCount val="1"/>
                <c:pt idx="0">
                  <c:v>Medium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Sheet1!$K$2:$K$11</c:f>
              <c:numCache>
                <c:formatCode>General</c:formatCode>
                <c:ptCount val="10"/>
              </c:numCache>
            </c:numRef>
          </c:val>
        </c:ser>
        <c:ser>
          <c:idx val="11"/>
          <c:order val="11"/>
          <c:tx>
            <c:strRef>
              <c:f>Sheet1!$L$1</c:f>
              <c:strCache>
                <c:ptCount val="1"/>
                <c:pt idx="0">
                  <c:v>Light grey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Sheet1!$L$2:$L$11</c:f>
              <c:numCache>
                <c:formatCode>General</c:formatCode>
                <c:ptCount val="10"/>
              </c:numCache>
            </c:numRef>
          </c:val>
        </c:ser>
        <c:ser>
          <c:idx val="12"/>
          <c:order val="12"/>
          <c:tx>
            <c:strRef>
              <c:f>Sheet1!$M$1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Sheet1!$M$2:$M$11</c:f>
              <c:numCache>
                <c:formatCode>General</c:formatCode>
                <c:ptCount val="10"/>
              </c:numCache>
            </c:numRef>
          </c:val>
        </c:ser>
        <c:ser>
          <c:idx val="13"/>
          <c:order val="13"/>
          <c:tx>
            <c:strRef>
              <c:f>Sheet1!$N$1</c:f>
              <c:strCache>
                <c:ptCount val="1"/>
                <c:pt idx="0">
                  <c:v>Yellow</c:v>
                </c:pt>
              </c:strCache>
            </c:strRef>
          </c:tx>
          <c:spPr>
            <a:ln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Sheet1!$N$2:$N$11</c:f>
              <c:numCache>
                <c:formatCode>General</c:formatCode>
                <c:ptCount val="10"/>
              </c:numCache>
            </c:numRef>
          </c:val>
        </c:ser>
        <c:ser>
          <c:idx val="14"/>
          <c:order val="14"/>
          <c:tx>
            <c:strRef>
              <c:f>Sheet1!$O$1</c:f>
              <c:strCache>
                <c:ptCount val="1"/>
                <c:pt idx="0">
                  <c:v>Medium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Sheet1!$O$2:$O$11</c:f>
              <c:numCache>
                <c:formatCode>General</c:formatCode>
                <c:ptCount val="10"/>
              </c:numCache>
            </c:numRef>
          </c:val>
        </c:ser>
        <c:ser>
          <c:idx val="15"/>
          <c:order val="15"/>
          <c:tx>
            <c:strRef>
              <c:f>Sheet1!$P$1</c:f>
              <c:strCache>
                <c:ptCount val="1"/>
                <c:pt idx="0">
                  <c:v>Light yellow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Sheet1!$P$2:$P$11</c:f>
              <c:numCache>
                <c:formatCode>General</c:formatCode>
                <c:ptCount val="10"/>
              </c:numCache>
            </c:numRef>
          </c:val>
        </c:ser>
        <c:ser>
          <c:idx val="16"/>
          <c:order val="16"/>
          <c:tx>
            <c:strRef>
              <c:f>Sheet1!$Q$1</c:f>
              <c:strCache>
                <c:ptCount val="1"/>
                <c:pt idx="0">
                  <c:v>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Sheet1!$Q$2:$Q$11</c:f>
              <c:numCache>
                <c:formatCode>General</c:formatCode>
                <c:ptCount val="10"/>
              </c:numCache>
            </c:numRef>
          </c:val>
        </c:ser>
        <c:ser>
          <c:idx val="17"/>
          <c:order val="17"/>
          <c:tx>
            <c:strRef>
              <c:f>Sheet1!$R$1</c:f>
              <c:strCache>
                <c:ptCount val="1"/>
                <c:pt idx="0">
                  <c:v>Medium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Sheet1!$R$2:$R$11</c:f>
              <c:numCache>
                <c:formatCode>General</c:formatCode>
                <c:ptCount val="10"/>
              </c:numCache>
            </c:numRef>
          </c:val>
        </c:ser>
        <c:ser>
          <c:idx val="18"/>
          <c:order val="18"/>
          <c:tx>
            <c:strRef>
              <c:f>Sheet1!$S$1</c:f>
              <c:strCache>
                <c:ptCount val="1"/>
                <c:pt idx="0">
                  <c:v>Light orange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Sheet1!$S$2:$S$11</c:f>
              <c:numCache>
                <c:formatCode>General</c:formatCode>
                <c:ptCount val="10"/>
              </c:numCache>
            </c:numRef>
          </c:val>
        </c:ser>
        <c:ser>
          <c:idx val="19"/>
          <c:order val="19"/>
          <c:tx>
            <c:strRef>
              <c:f>Sheet1!$T$1</c:f>
              <c:strCache>
                <c:ptCount val="1"/>
                <c:pt idx="0">
                  <c:v>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Sheet1!$T$2:$T$11</c:f>
              <c:numCache>
                <c:formatCode>General</c:formatCode>
                <c:ptCount val="10"/>
              </c:numCache>
            </c:numRef>
          </c:val>
        </c:ser>
        <c:ser>
          <c:idx val="20"/>
          <c:order val="20"/>
          <c:tx>
            <c:strRef>
              <c:f>Sheet1!$U$1</c:f>
              <c:strCache>
                <c:ptCount val="1"/>
                <c:pt idx="0">
                  <c:v>Medium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Sheet1!$U$2:$U$11</c:f>
              <c:numCache>
                <c:formatCode>General</c:formatCode>
                <c:ptCount val="10"/>
              </c:numCache>
            </c:numRef>
          </c:val>
        </c:ser>
        <c:ser>
          <c:idx val="21"/>
          <c:order val="21"/>
          <c:tx>
            <c:strRef>
              <c:f>Sheet1!$V$1</c:f>
              <c:strCache>
                <c:ptCount val="1"/>
                <c:pt idx="0">
                  <c:v>Light red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Sheet1!$V$2:$V$11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6266624"/>
        <c:axId val="2026264448"/>
      </c:radarChart>
      <c:catAx>
        <c:axId val="202626662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2026264448"/>
        <c:crosses val="autoZero"/>
        <c:auto val="1"/>
        <c:lblAlgn val="ctr"/>
        <c:lblOffset val="100"/>
        <c:noMultiLvlLbl val="0"/>
      </c:catAx>
      <c:valAx>
        <c:axId val="2026264448"/>
        <c:scaling>
          <c:orientation val="minMax"/>
          <c:max val="5"/>
        </c:scaling>
        <c:delete val="0"/>
        <c:axPos val="l"/>
        <c:numFmt formatCode="0" sourceLinked="0"/>
        <c:majorTickMark val="cross"/>
        <c:minorTickMark val="none"/>
        <c:tickLblPos val="nextTo"/>
        <c:spPr>
          <a:ln w="9525">
            <a:solidFill>
              <a:srgbClr val="808080"/>
            </a:solidFill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2026266624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txPr>
    <a:bodyPr/>
    <a:lstStyle/>
    <a:p>
      <a:pPr>
        <a:defRPr sz="1000" b="0">
          <a:solidFill>
            <a:srgbClr val="000000"/>
          </a:solidFill>
          <a:latin typeface="+mn-lt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Sheet1!$B$1</c:f>
              <c:strCache>
                <c:ptCount val="1"/>
                <c:pt idx="0">
                  <c:v>Light green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Sheet1!$C$1</c:f>
              <c:strCache>
                <c:ptCount val="1"/>
                <c:pt idx="0">
                  <c:v>Blue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5"/>
          <c:tx>
            <c:strRef>
              <c:f>Sheet1!$D$1</c:f>
              <c:strCache>
                <c:ptCount val="1"/>
                <c:pt idx="0">
                  <c:v>Brown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4.5999999999999996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</c:numCache>
            </c:numRef>
          </c:val>
        </c:ser>
        <c:ser>
          <c:idx val="7"/>
          <c:order val="6"/>
          <c:tx>
            <c:strRef>
              <c:f>Sheet1!$E$1</c:f>
              <c:strCache>
                <c:ptCount val="1"/>
                <c:pt idx="0">
                  <c:v>Medium brown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3.5</c:v>
                </c:pt>
                <c:pt idx="5">
                  <c:v>5</c:v>
                </c:pt>
                <c:pt idx="6">
                  <c:v>3.6</c:v>
                </c:pt>
                <c:pt idx="7">
                  <c:v>5</c:v>
                </c:pt>
                <c:pt idx="8">
                  <c:v>1.1000000000000001</c:v>
                </c:pt>
                <c:pt idx="9">
                  <c:v>0</c:v>
                </c:pt>
              </c:numCache>
            </c:numRef>
          </c:val>
        </c:ser>
        <c:ser>
          <c:idx val="8"/>
          <c:order val="7"/>
          <c:tx>
            <c:strRef>
              <c:f>Sheet1!$F$1</c:f>
              <c:strCache>
                <c:ptCount val="1"/>
                <c:pt idx="0">
                  <c:v>Light brown</c:v>
                </c:pt>
              </c:strCache>
            </c:strRef>
          </c:tx>
          <c:spPr>
            <a:ln w="19050">
              <a:solidFill>
                <a:srgbClr val="92D050"/>
              </a:solidFill>
            </a:ln>
          </c:spPr>
          <c:marker>
            <c:symbol val="square"/>
            <c:size val="8"/>
            <c:spPr>
              <a:solidFill>
                <a:srgbClr val="92D050"/>
              </a:solidFill>
            </c:spPr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ser>
          <c:idx val="9"/>
          <c:order val="8"/>
          <c:tx>
            <c:strRef>
              <c:f>Sheet1!$G$1</c:f>
              <c:strCache>
                <c:ptCount val="1"/>
                <c:pt idx="0">
                  <c:v>Grey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5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2.4</c:v>
                </c:pt>
                <c:pt idx="5">
                  <c:v>0</c:v>
                </c:pt>
                <c:pt idx="6">
                  <c:v>4.7</c:v>
                </c:pt>
                <c:pt idx="7">
                  <c:v>0</c:v>
                </c:pt>
                <c:pt idx="8">
                  <c:v>0.4</c:v>
                </c:pt>
                <c:pt idx="9">
                  <c:v>5</c:v>
                </c:pt>
              </c:numCache>
            </c:numRef>
          </c:val>
        </c:ser>
        <c:ser>
          <c:idx val="13"/>
          <c:order val="9"/>
          <c:tx>
            <c:strRef>
              <c:f>Sheet1!$K$1</c:f>
              <c:strCache>
                <c:ptCount val="1"/>
                <c:pt idx="0">
                  <c:v>Yellow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Sheet1!$K$2:$K$11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4.5999999999999996</c:v>
                </c:pt>
                <c:pt idx="5">
                  <c:v>0</c:v>
                </c:pt>
                <c:pt idx="6">
                  <c:v>4.7</c:v>
                </c:pt>
                <c:pt idx="7">
                  <c:v>0</c:v>
                </c:pt>
                <c:pt idx="8">
                  <c:v>0.1</c:v>
                </c:pt>
                <c:pt idx="9">
                  <c:v>2.5</c:v>
                </c:pt>
              </c:numCache>
            </c:numRef>
          </c:val>
        </c:ser>
        <c:ser>
          <c:idx val="14"/>
          <c:order val="10"/>
          <c:tx>
            <c:strRef>
              <c:f>Sheet1!$L$1</c:f>
              <c:strCache>
                <c:ptCount val="1"/>
                <c:pt idx="0">
                  <c:v>Medium yellow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Sheet1!$L$2:$L$11</c:f>
              <c:numCache>
                <c:formatCode>General</c:formatCode>
                <c:ptCount val="10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4.4000000000000004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0.4</c:v>
                </c:pt>
                <c:pt idx="9">
                  <c:v>5</c:v>
                </c:pt>
              </c:numCache>
            </c:numRef>
          </c:val>
        </c:ser>
        <c:ser>
          <c:idx val="15"/>
          <c:order val="11"/>
          <c:tx>
            <c:strRef>
              <c:f>Sheet1!$M$1</c:f>
              <c:strCache>
                <c:ptCount val="1"/>
                <c:pt idx="0">
                  <c:v>Light yellow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Sheet1!$M$2:$M$11</c:f>
              <c:numCache>
                <c:formatCode>General</c:formatCode>
                <c:ptCount val="10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1.7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0.4</c:v>
                </c:pt>
                <c:pt idx="9">
                  <c:v>5</c:v>
                </c:pt>
              </c:numCache>
            </c:numRef>
          </c:val>
        </c:ser>
        <c:ser>
          <c:idx val="16"/>
          <c:order val="12"/>
          <c:tx>
            <c:strRef>
              <c:f>Sheet1!$N$1</c:f>
              <c:strCache>
                <c:ptCount val="1"/>
                <c:pt idx="0">
                  <c:v>Orange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Sheet1!$N$2:$N$11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4.4000000000000004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0.1</c:v>
                </c:pt>
                <c:pt idx="9">
                  <c:v>5</c:v>
                </c:pt>
              </c:numCache>
            </c:numRef>
          </c:val>
        </c:ser>
        <c:ser>
          <c:idx val="20"/>
          <c:order val="13"/>
          <c:tx>
            <c:strRef>
              <c:f>Sheet1!$R$1</c:f>
              <c:strCache>
                <c:ptCount val="1"/>
                <c:pt idx="0">
                  <c:v>Medium red</c:v>
                </c:pt>
              </c:strCache>
            </c:strRef>
          </c:tx>
          <c:spPr>
            <a:ln w="3175">
              <a:solidFill>
                <a:srgbClr val="345782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Прозрачность расчета платы за ТП для заявителя</c:v>
                </c:pt>
                <c:pt idx="1">
                  <c:v>Наличие упрощенной системы осуществления закупок</c:v>
                </c:pt>
                <c:pt idx="2">
                  <c:v>Упрощенная процедура проведения работ по строительству (реконструкции)</c:v>
                </c:pt>
                <c:pt idx="3">
                  <c:v>Упрощенная процедура размещения объектов электросетевого хозяйства</c:v>
                </c:pt>
                <c:pt idx="4">
                  <c:v>Оптимизация процедуры получения разрешения на проведение работ</c:v>
                </c:pt>
                <c:pt idx="5">
                  <c:v>Быстрая процедура выдачи АТП</c:v>
                </c:pt>
                <c:pt idx="6">
                  <c:v>Взаимодействие заявителя
 с энергосбытовой компанией</c:v>
                </c:pt>
                <c:pt idx="7">
                  <c:v>Наличие утвержденного порядка (регламента) СиПР электроэнергетики субъектов РФ и документов территориального планирования (включая ППТ)</c:v>
                </c:pt>
                <c:pt idx="8">
                  <c:v>Удобство подачи заявки</c:v>
                </c:pt>
                <c:pt idx="9">
                  <c:v>Наличие личного кабинета</c:v>
                </c:pt>
              </c:strCache>
            </c:strRef>
          </c:cat>
          <c:val>
            <c:numRef>
              <c:f>Sheet1!$R$2:$R$11</c:f>
              <c:numCache>
                <c:formatCode>General</c:formatCode>
                <c:ptCount val="10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4.3</c:v>
                </c:pt>
                <c:pt idx="7">
                  <c:v>0</c:v>
                </c:pt>
                <c:pt idx="8">
                  <c:v>0.70000000000000062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6265536"/>
        <c:axId val="2026263904"/>
      </c:radarChart>
      <c:catAx>
        <c:axId val="202626553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2026263904"/>
        <c:crosses val="autoZero"/>
        <c:auto val="1"/>
        <c:lblAlgn val="ctr"/>
        <c:lblOffset val="100"/>
        <c:noMultiLvlLbl val="0"/>
      </c:catAx>
      <c:valAx>
        <c:axId val="2026263904"/>
        <c:scaling>
          <c:orientation val="minMax"/>
          <c:max val="5"/>
        </c:scaling>
        <c:delete val="0"/>
        <c:axPos val="l"/>
        <c:numFmt formatCode="General" sourceLinked="1"/>
        <c:majorTickMark val="cross"/>
        <c:minorTickMark val="none"/>
        <c:tickLblPos val="none"/>
        <c:spPr>
          <a:ln w="9525">
            <a:solidFill>
              <a:srgbClr val="808080"/>
            </a:solidFill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2026265536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 b="0">
          <a:solidFill>
            <a:srgbClr val="000000"/>
          </a:solidFill>
          <a:latin typeface="+mn-lt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5A6CE-42F9-4E01-AD14-17456ACECB09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11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4F996-8570-435C-A767-62CD35BE11F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42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32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31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84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9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98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2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15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4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74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7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3" name="Rectangle 7"/>
          <p:cNvSpPr txBox="1">
            <a:spLocks noGrp="1" noChangeArrowheads="1"/>
          </p:cNvSpPr>
          <p:nvPr/>
        </p:nvSpPr>
        <p:spPr bwMode="auto">
          <a:xfrm>
            <a:off x="3856038" y="9450388"/>
            <a:ext cx="29654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98" tIns="45199" rIns="90398" bIns="45199" anchor="b"/>
          <a:lstStyle/>
          <a:p>
            <a:pPr algn="r" defTabSz="903288"/>
            <a:fld id="{2BE887C2-A4B4-4F2C-9BD1-42926B3D3891}" type="slidenum">
              <a:rPr lang="ru-RU" sz="1200" b="1">
                <a:solidFill>
                  <a:srgbClr val="000000"/>
                </a:solidFill>
              </a:rPr>
              <a:pPr algn="r" defTabSz="903288"/>
              <a:t>11</a:t>
            </a:fld>
            <a:endParaRPr lang="ru-RU" sz="1200" b="1">
              <a:solidFill>
                <a:srgbClr val="000000"/>
              </a:solidFill>
            </a:endParaRPr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733425"/>
            <a:ext cx="5413375" cy="37480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9" y="4729164"/>
            <a:ext cx="4968875" cy="4478337"/>
          </a:xfrm>
          <a:noFill/>
        </p:spPr>
        <p:txBody>
          <a:bodyPr wrap="square" lIns="90398" tIns="45199" rIns="90398" bIns="4519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9537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AutoShape 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50" descr="BCG_Logotype_Regular_r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3850" y="5840413"/>
            <a:ext cx="4178300" cy="252412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 userDrawn="1"/>
        </p:nvGrpSpPr>
        <p:grpSpPr>
          <a:xfrm>
            <a:off x="243840" y="476250"/>
            <a:ext cx="9616440" cy="1073150"/>
            <a:chOff x="243840" y="476250"/>
            <a:chExt cx="9616440" cy="1073150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243840" y="731520"/>
              <a:ext cx="961644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pic>
          <p:nvPicPr>
            <p:cNvPr id="6" name="Picture 7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8313" y="476250"/>
              <a:ext cx="2733675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 userDrawn="1"/>
        </p:nvSpPr>
        <p:spPr bwMode="auto">
          <a:xfrm>
            <a:off x="468313" y="6637020"/>
            <a:ext cx="667067" cy="2057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4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1224" y="1509714"/>
            <a:ext cx="8963555" cy="4613275"/>
          </a:xfrm>
        </p:spPr>
        <p:txBody>
          <a:bodyPr/>
          <a:lstStyle>
            <a:lvl3pPr>
              <a:buFont typeface="Trebuchet MS" pitchFamily="34" charset="0"/>
              <a:buChar char="—"/>
              <a:defRPr/>
            </a:lvl3pPr>
            <a:lvl4pPr>
              <a:buFont typeface="Trebuchet MS" pitchFamily="34" charset="0"/>
              <a:buChar char="—"/>
              <a:defRPr/>
            </a:lvl4pPr>
            <a:lvl5pPr>
              <a:buFont typeface="Trebuchet MS" pitchFamily="34" charset="0"/>
              <a:buChar char="—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1223" y="163513"/>
            <a:ext cx="8963554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223" y="1509714"/>
            <a:ext cx="8963554" cy="461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Body text</a:t>
            </a:r>
          </a:p>
          <a:p>
            <a:pPr lvl="1"/>
            <a:r>
              <a:rPr lang="en-GB" dirty="0" smtClean="0"/>
              <a:t>First level</a:t>
            </a:r>
          </a:p>
          <a:p>
            <a:pPr lvl="2"/>
            <a:r>
              <a:rPr lang="en-GB" dirty="0" smtClean="0"/>
              <a:t>Second level</a:t>
            </a:r>
          </a:p>
          <a:p>
            <a:pPr lvl="3"/>
            <a:r>
              <a:rPr lang="en-GB" dirty="0" smtClean="0"/>
              <a:t>Third level</a:t>
            </a:r>
          </a:p>
          <a:p>
            <a:pPr lvl="4"/>
            <a:r>
              <a:rPr lang="en-GB" dirty="0" smtClean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9282949" y="6610226"/>
            <a:ext cx="190896" cy="13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889000">
              <a:spcBef>
                <a:spcPct val="0"/>
              </a:spcBef>
            </a:pPr>
            <a:fld id="{0AAE6F06-DF1F-4AFE-8A52-B806E3E9D437}" type="slidenum">
              <a:rPr lang="en-GB" sz="900">
                <a:solidFill>
                  <a:srgbClr val="000000"/>
                </a:solidFill>
              </a:rPr>
              <a:pPr algn="r" defTabSz="889000">
                <a:spcBef>
                  <a:spcPct val="0"/>
                </a:spcBef>
              </a:pPr>
              <a:t>‹#›</a:t>
            </a:fld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8" name="Rectangle 122"/>
          <p:cNvSpPr>
            <a:spLocks noChangeArrowheads="1"/>
          </p:cNvSpPr>
          <p:nvPr/>
        </p:nvSpPr>
        <p:spPr bwMode="auto">
          <a:xfrm>
            <a:off x="471223" y="989013"/>
            <a:ext cx="8963554" cy="5556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tIns="91440" bIns="91440" anchor="ctr"/>
          <a:lstStyle/>
          <a:p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1" r:id="rId4"/>
    <p:sldLayoutId id="2147483662" r:id="rId5"/>
  </p:sldLayoutIdLst>
  <p:txStyles>
    <p:titleStyle>
      <a:lvl1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5782"/>
          </a:solidFill>
          <a:latin typeface="+mj-lt"/>
          <a:ea typeface="Tahoma" pitchFamily="34" charset="0"/>
          <a:cs typeface="Tahoma" pitchFamily="34" charset="0"/>
        </a:defRPr>
      </a:lvl1pPr>
      <a:lvl2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defRPr sz="1600" b="1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1pPr>
      <a:lvl2pPr marL="444500" indent="-222250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Char char="•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2pPr>
      <a:lvl3pPr marL="889000" indent="-222250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3pPr>
      <a:lvl4pPr marL="1338263" indent="-227013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4pPr>
      <a:lvl5pPr marL="19986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5pPr>
      <a:lvl6pPr marL="24558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130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3702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274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moesk.ru/" TargetMode="External"/><Relationship Id="rId2" Type="http://schemas.openxmlformats.org/officeDocument/2006/relationships/tags" Target="../tags/tag9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8.bin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32.xml"/><Relationship Id="rId21" Type="http://schemas.openxmlformats.org/officeDocument/2006/relationships/tags" Target="../tags/tag27.xml"/><Relationship Id="rId42" Type="http://schemas.openxmlformats.org/officeDocument/2006/relationships/tags" Target="../tags/tag48.xml"/><Relationship Id="rId47" Type="http://schemas.openxmlformats.org/officeDocument/2006/relationships/tags" Target="../tags/tag53.xml"/><Relationship Id="rId63" Type="http://schemas.openxmlformats.org/officeDocument/2006/relationships/tags" Target="../tags/tag69.xml"/><Relationship Id="rId68" Type="http://schemas.openxmlformats.org/officeDocument/2006/relationships/tags" Target="../tags/tag74.xml"/><Relationship Id="rId16" Type="http://schemas.openxmlformats.org/officeDocument/2006/relationships/tags" Target="../tags/tag2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37" Type="http://schemas.openxmlformats.org/officeDocument/2006/relationships/tags" Target="../tags/tag43.xml"/><Relationship Id="rId40" Type="http://schemas.openxmlformats.org/officeDocument/2006/relationships/tags" Target="../tags/tag46.xml"/><Relationship Id="rId45" Type="http://schemas.openxmlformats.org/officeDocument/2006/relationships/tags" Target="../tags/tag51.xml"/><Relationship Id="rId53" Type="http://schemas.openxmlformats.org/officeDocument/2006/relationships/tags" Target="../tags/tag59.xml"/><Relationship Id="rId58" Type="http://schemas.openxmlformats.org/officeDocument/2006/relationships/tags" Target="../tags/tag64.xml"/><Relationship Id="rId66" Type="http://schemas.openxmlformats.org/officeDocument/2006/relationships/tags" Target="../tags/tag72.xml"/><Relationship Id="rId74" Type="http://schemas.openxmlformats.org/officeDocument/2006/relationships/image" Target="../media/image4.emf"/><Relationship Id="rId5" Type="http://schemas.openxmlformats.org/officeDocument/2006/relationships/tags" Target="../tags/tag11.xml"/><Relationship Id="rId61" Type="http://schemas.openxmlformats.org/officeDocument/2006/relationships/tags" Target="../tags/tag67.xml"/><Relationship Id="rId19" Type="http://schemas.openxmlformats.org/officeDocument/2006/relationships/tags" Target="../tags/tag2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43" Type="http://schemas.openxmlformats.org/officeDocument/2006/relationships/tags" Target="../tags/tag49.xml"/><Relationship Id="rId48" Type="http://schemas.openxmlformats.org/officeDocument/2006/relationships/tags" Target="../tags/tag54.xml"/><Relationship Id="rId56" Type="http://schemas.openxmlformats.org/officeDocument/2006/relationships/tags" Target="../tags/tag62.xml"/><Relationship Id="rId64" Type="http://schemas.openxmlformats.org/officeDocument/2006/relationships/tags" Target="../tags/tag70.xml"/><Relationship Id="rId69" Type="http://schemas.openxmlformats.org/officeDocument/2006/relationships/tags" Target="../tags/tag75.xml"/><Relationship Id="rId77" Type="http://schemas.openxmlformats.org/officeDocument/2006/relationships/oleObject" Target="../embeddings/oleObject6.bin"/><Relationship Id="rId8" Type="http://schemas.openxmlformats.org/officeDocument/2006/relationships/tags" Target="../tags/tag14.xml"/><Relationship Id="rId51" Type="http://schemas.openxmlformats.org/officeDocument/2006/relationships/tags" Target="../tags/tag57.xml"/><Relationship Id="rId72" Type="http://schemas.openxmlformats.org/officeDocument/2006/relationships/notesSlide" Target="../notesSlides/notesSlide3.xml"/><Relationship Id="rId3" Type="http://schemas.openxmlformats.org/officeDocument/2006/relationships/tags" Target="../tags/tag9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38" Type="http://schemas.openxmlformats.org/officeDocument/2006/relationships/tags" Target="../tags/tag44.xml"/><Relationship Id="rId46" Type="http://schemas.openxmlformats.org/officeDocument/2006/relationships/tags" Target="../tags/tag52.xml"/><Relationship Id="rId59" Type="http://schemas.openxmlformats.org/officeDocument/2006/relationships/tags" Target="../tags/tag65.xml"/><Relationship Id="rId67" Type="http://schemas.openxmlformats.org/officeDocument/2006/relationships/tags" Target="../tags/tag73.xml"/><Relationship Id="rId20" Type="http://schemas.openxmlformats.org/officeDocument/2006/relationships/tags" Target="../tags/tag26.xml"/><Relationship Id="rId41" Type="http://schemas.openxmlformats.org/officeDocument/2006/relationships/tags" Target="../tags/tag47.xml"/><Relationship Id="rId54" Type="http://schemas.openxmlformats.org/officeDocument/2006/relationships/tags" Target="../tags/tag60.xml"/><Relationship Id="rId62" Type="http://schemas.openxmlformats.org/officeDocument/2006/relationships/tags" Target="../tags/tag68.xml"/><Relationship Id="rId70" Type="http://schemas.openxmlformats.org/officeDocument/2006/relationships/tags" Target="../tags/tag76.xml"/><Relationship Id="rId75" Type="http://schemas.openxmlformats.org/officeDocument/2006/relationships/oleObject" Target="../embeddings/oleObject5.bin"/><Relationship Id="rId1" Type="http://schemas.openxmlformats.org/officeDocument/2006/relationships/vmlDrawing" Target="../drawings/vmlDrawing4.vml"/><Relationship Id="rId6" Type="http://schemas.openxmlformats.org/officeDocument/2006/relationships/tags" Target="../tags/tag12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49" Type="http://schemas.openxmlformats.org/officeDocument/2006/relationships/tags" Target="../tags/tag55.xml"/><Relationship Id="rId57" Type="http://schemas.openxmlformats.org/officeDocument/2006/relationships/tags" Target="../tags/tag63.xml"/><Relationship Id="rId10" Type="http://schemas.openxmlformats.org/officeDocument/2006/relationships/tags" Target="../tags/tag16.xml"/><Relationship Id="rId31" Type="http://schemas.openxmlformats.org/officeDocument/2006/relationships/tags" Target="../tags/tag37.xml"/><Relationship Id="rId44" Type="http://schemas.openxmlformats.org/officeDocument/2006/relationships/tags" Target="../tags/tag50.xml"/><Relationship Id="rId52" Type="http://schemas.openxmlformats.org/officeDocument/2006/relationships/tags" Target="../tags/tag58.xml"/><Relationship Id="rId60" Type="http://schemas.openxmlformats.org/officeDocument/2006/relationships/tags" Target="../tags/tag66.xml"/><Relationship Id="rId65" Type="http://schemas.openxmlformats.org/officeDocument/2006/relationships/tags" Target="../tags/tag71.xml"/><Relationship Id="rId73" Type="http://schemas.openxmlformats.org/officeDocument/2006/relationships/oleObject" Target="../embeddings/oleObject4.bin"/><Relationship Id="rId78" Type="http://schemas.openxmlformats.org/officeDocument/2006/relationships/image" Target="../media/image6.emf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39" Type="http://schemas.openxmlformats.org/officeDocument/2006/relationships/tags" Target="../tags/tag45.xml"/><Relationship Id="rId34" Type="http://schemas.openxmlformats.org/officeDocument/2006/relationships/tags" Target="../tags/tag40.xml"/><Relationship Id="rId50" Type="http://schemas.openxmlformats.org/officeDocument/2006/relationships/tags" Target="../tags/tag56.xml"/><Relationship Id="rId55" Type="http://schemas.openxmlformats.org/officeDocument/2006/relationships/tags" Target="../tags/tag61.xml"/><Relationship Id="rId76" Type="http://schemas.openxmlformats.org/officeDocument/2006/relationships/image" Target="../media/image5.emf"/><Relationship Id="rId7" Type="http://schemas.openxmlformats.org/officeDocument/2006/relationships/tags" Target="../tags/tag13.xml"/><Relationship Id="rId71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29" Type="http://schemas.openxmlformats.org/officeDocument/2006/relationships/tags" Target="../tags/tag3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chart" Target="../charts/chart1.xml"/><Relationship Id="rId2" Type="http://schemas.openxmlformats.org/officeDocument/2006/relationships/tags" Target="../tags/tag77.xml"/><Relationship Id="rId1" Type="http://schemas.openxmlformats.org/officeDocument/2006/relationships/vmlDrawing" Target="../drawings/vmlDrawing5.vml"/><Relationship Id="rId6" Type="http://schemas.openxmlformats.org/officeDocument/2006/relationships/tags" Target="../tags/tag81.xml"/><Relationship Id="rId11" Type="http://schemas.openxmlformats.org/officeDocument/2006/relationships/image" Target="../media/image1.emf"/><Relationship Id="rId5" Type="http://schemas.openxmlformats.org/officeDocument/2006/relationships/tags" Target="../tags/tag80.xml"/><Relationship Id="rId10" Type="http://schemas.openxmlformats.org/officeDocument/2006/relationships/oleObject" Target="../embeddings/oleObject7.bin"/><Relationship Id="rId4" Type="http://schemas.openxmlformats.org/officeDocument/2006/relationships/tags" Target="../tags/tag79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chart" Target="../charts/chart2.xml"/><Relationship Id="rId2" Type="http://schemas.openxmlformats.org/officeDocument/2006/relationships/tags" Target="../tags/tag83.xml"/><Relationship Id="rId1" Type="http://schemas.openxmlformats.org/officeDocument/2006/relationships/vmlDrawing" Target="../drawings/vmlDrawing6.vml"/><Relationship Id="rId6" Type="http://schemas.openxmlformats.org/officeDocument/2006/relationships/tags" Target="../tags/tag87.xml"/><Relationship Id="rId11" Type="http://schemas.openxmlformats.org/officeDocument/2006/relationships/image" Target="../media/image1.emf"/><Relationship Id="rId5" Type="http://schemas.openxmlformats.org/officeDocument/2006/relationships/tags" Target="../tags/tag86.xml"/><Relationship Id="rId10" Type="http://schemas.openxmlformats.org/officeDocument/2006/relationships/oleObject" Target="../embeddings/oleObject8.bin"/><Relationship Id="rId4" Type="http://schemas.openxmlformats.org/officeDocument/2006/relationships/tags" Target="../tags/tag85.xml"/><Relationship Id="rId9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vmlDrawing" Target="../drawings/vmlDrawing7.vml"/><Relationship Id="rId6" Type="http://schemas.openxmlformats.org/officeDocument/2006/relationships/chart" Target="../charts/chart3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9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9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9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439497" y="6012366"/>
            <a:ext cx="2353593" cy="397201"/>
          </a:xfrm>
          <a:prstGeom prst="rect">
            <a:avLst/>
          </a:prstGeom>
          <a:noFill/>
        </p:spPr>
        <p:txBody>
          <a:bodyPr wrap="none" tIns="90000" bIns="90000" rtlCol="0" anchor="t">
            <a:spAutoFit/>
          </a:bodyPr>
          <a:lstStyle/>
          <a:p>
            <a:r>
              <a:rPr lang="ru-RU" sz="1400" b="1" dirty="0" smtClean="0">
                <a:solidFill>
                  <a:srgbClr val="808080"/>
                </a:solidFill>
              </a:rPr>
              <a:t>Москва    | октябрь  2016</a:t>
            </a:r>
            <a:endParaRPr lang="ru-RU" sz="1400" b="1" dirty="0" smtClean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3"/>
            </p:custDataLst>
          </p:nvPr>
        </p:nvSpPr>
        <p:spPr bwMode="auto">
          <a:xfrm>
            <a:off x="439496" y="2776807"/>
            <a:ext cx="7762395" cy="196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345782"/>
                </a:solidFill>
              </a:rPr>
              <a:t>Подготовка к Государственному совету</a:t>
            </a:r>
          </a:p>
          <a:p>
            <a:endParaRPr lang="ru-RU" sz="2400" b="1" dirty="0" smtClean="0">
              <a:solidFill>
                <a:srgbClr val="345782"/>
              </a:solidFill>
            </a:endParaRPr>
          </a:p>
          <a:p>
            <a:r>
              <a:rPr lang="ru-RU" sz="2400" b="1" dirty="0" smtClean="0">
                <a:solidFill>
                  <a:srgbClr val="345782"/>
                </a:solidFill>
              </a:rPr>
              <a:t>Рабочая группа "Подключение к электросетям"</a:t>
            </a:r>
            <a:endParaRPr lang="ru-RU" sz="2800" b="1" dirty="0" smtClean="0">
              <a:solidFill>
                <a:srgbClr val="4D4D4D"/>
              </a:solidFill>
            </a:endParaRPr>
          </a:p>
          <a:p>
            <a:r>
              <a:rPr lang="ru-RU" sz="2400" dirty="0" smtClean="0">
                <a:solidFill>
                  <a:srgbClr val="008FC8"/>
                </a:solidFill>
              </a:rPr>
              <a:t>Финальные материалы рабочей группы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7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table_type_name"/>
          <p:cNvGraphicFramePr>
            <a:graphicFrameLocks noGrp="1"/>
          </p:cNvGraphicFramePr>
          <p:nvPr/>
        </p:nvGraphicFramePr>
        <p:xfrm>
          <a:off x="511961" y="1036204"/>
          <a:ext cx="9186221" cy="5699750"/>
        </p:xfrm>
        <a:graphic>
          <a:graphicData uri="http://schemas.openxmlformats.org/drawingml/2006/table">
            <a:tbl>
              <a:tblPr bandRow="1">
                <a:tableStyleId>{EB344D84-9AFB-497E-A393-DC336BA19D2E}</a:tableStyleId>
              </a:tblPr>
              <a:tblGrid>
                <a:gridCol w="1934356"/>
                <a:gridCol w="208278"/>
                <a:gridCol w="7043587"/>
              </a:tblGrid>
              <a:tr h="3635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Фактор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Рекомендации субъектам РФ</a:t>
                      </a:r>
                      <a:r>
                        <a:rPr lang="ru-RU" sz="1400" b="1" baseline="0" dirty="0" smtClean="0"/>
                        <a:t> на основе </a:t>
                      </a:r>
                      <a:r>
                        <a:rPr lang="ru-RU" sz="1400" b="1" dirty="0" smtClean="0"/>
                        <a:t>экспертизы </a:t>
                      </a:r>
                      <a:r>
                        <a:rPr lang="ru-RU" sz="1400" b="1" dirty="0" err="1" smtClean="0"/>
                        <a:t>РГ</a:t>
                      </a:r>
                      <a:endParaRPr lang="ru-RU" sz="1400" dirty="0" smtClean="0">
                        <a:solidFill>
                          <a:srgbClr val="000000"/>
                        </a:solidFill>
                        <a:cs typeface="Tahoma" pitchFamily="34" charset="0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7372">
                <a:tc>
                  <a:txBody>
                    <a:bodyPr/>
                    <a:lstStyle/>
                    <a:p>
                      <a:pPr marL="180975" indent="-174625" algn="l" defTabSz="769938">
                        <a:buClr>
                          <a:srgbClr val="345782"/>
                        </a:buClr>
                        <a:buSzPct val="100000"/>
                        <a:buFont typeface=""/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Удобство подачи заявки на</a:t>
                      </a:r>
                    </a:p>
                    <a:p>
                      <a:pPr marL="180975" indent="-174625" algn="l" defTabSz="769938">
                        <a:buClr>
                          <a:srgbClr val="345782"/>
                        </a:buClr>
                        <a:buSzPct val="100000"/>
                        <a:buFont typeface=""/>
                      </a:pP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ТП</a:t>
                      </a:r>
                      <a:r>
                        <a:rPr lang="ru-RU" sz="10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энергопринимающих</a:t>
                      </a:r>
                      <a:endParaRPr lang="ru-RU" sz="1000" b="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0975" indent="-174625" algn="l" defTabSz="769938">
                        <a:buClr>
                          <a:srgbClr val="345782"/>
                        </a:buClr>
                        <a:buSzPct val="100000"/>
                        <a:buFont typeface=""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устройств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Обеспечить развитие сетевыми организациями электронных сервисов с использованием информационно-телекоммуникационной сети Интернет, обеспечивающими в том числе возможность подачи заявки на технологическое присоединение в электронном виде, возможность получать проект договора для ознакомления</a:t>
                      </a:r>
                    </a:p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Обеспечивать мероприятия по созданию и развитию электронных сервисов при согласовании проектов инвестиционных программ сетевых организаций</a:t>
                      </a:r>
                    </a:p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Рекомендовать государственным и муниципальным организациям подавать заявки на технологическое присоединение к электросетям в электронном виде</a:t>
                      </a:r>
                    </a:p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Осуществлять информирование и консультирование населения о возможности подачи заявок на технологическое присоединение в электронном виде во взаимодействии с сетевыми организациями</a:t>
                      </a:r>
                    </a:p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Создать единый региональный интернет-портал с легко доступной информаций</a:t>
                      </a: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271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Наличие функционального «Личного кабинета» на сайте сетевой организации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Организовать развитие сетевыми организациями электронных сервисов с использованием информационно-телекоммуникационной сети Интернет, обеспечивающих контроль за заключением и исполнением договоров на технологическое присоединение и получение обратной связи от сетевой организации на обращения заявителя, в том числе посредством "личного кабинета" на официальном сайте сетевой организации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 взаимодействии с сетевыми организациями осуществлять информирование и консультирование населения о возможности  заключения и исполнения договоров на технологическое присоединение посредством "личного кабинета" 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</a:tr>
              <a:tr h="426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Прозрачность расчета платы за </a:t>
                      </a: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ТП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для заявителя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Обеспечить наличие в открытом доступе калькулятора расчета размера платы за технологическое присоединение по 2 видам ставок (за км и за кВт)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</a:tr>
              <a:tr h="14939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Оптимизация процедуры получения разрешения на проведение  работ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Обеспечить   согласование проектно-сметной документации, получение документов и разрешений, необходимых для оформления ордера на проведение работ, по принципу "одного окна, в том числе с использованием электронных ресурсов, в совокупный срок, не превышающий 10 дней</a:t>
                      </a:r>
                    </a:p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Обеспечить участие в системе согласования проектно-сметной документации, получения документов и разрешений, необходимых для оформления ордера на проведение работ, по принципу "одного окна" всех согласующих органов и инфраструктурных организаций (сетевыми организациями  электроснабжения, водоснабжения, теплоснабжения, владельцами автомобильных дорог)</a:t>
                      </a:r>
                    </a:p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Обеспечить органами местного самоуправления муниципальных образований доступ в режиме просмотра для сетевых и инфраструктурных организаций к информационной системе обеспечения градостроительной деятельности (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ИСОГД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</a:tr>
            </a:tbl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Рекомендации для факторов, не вошедших в типологию наиболее распространенных причин отставания (1/2)</a:t>
            </a:r>
            <a:endParaRPr lang="en-US" dirty="0"/>
          </a:p>
        </p:txBody>
      </p:sp>
      <p:sp>
        <p:nvSpPr>
          <p:cNvPr id="9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  <p:sp>
        <p:nvSpPr>
          <p:cNvPr id="18" name="Oval invers 1"/>
          <p:cNvSpPr>
            <a:spLocks noChangeArrowheads="1"/>
          </p:cNvSpPr>
          <p:nvPr/>
        </p:nvSpPr>
        <p:spPr bwMode="gray">
          <a:xfrm>
            <a:off x="363223" y="1495171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1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9" name="Oval invers 2"/>
          <p:cNvSpPr>
            <a:spLocks noChangeArrowheads="1"/>
          </p:cNvSpPr>
          <p:nvPr/>
        </p:nvSpPr>
        <p:spPr bwMode="gray">
          <a:xfrm>
            <a:off x="363223" y="3338682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2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23" name="Oval invers 2"/>
          <p:cNvSpPr>
            <a:spLocks noChangeArrowheads="1"/>
          </p:cNvSpPr>
          <p:nvPr/>
        </p:nvSpPr>
        <p:spPr bwMode="gray">
          <a:xfrm>
            <a:off x="363223" y="4629134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3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24" name="Oval invers 2"/>
          <p:cNvSpPr>
            <a:spLocks noChangeArrowheads="1"/>
          </p:cNvSpPr>
          <p:nvPr/>
        </p:nvSpPr>
        <p:spPr bwMode="gray">
          <a:xfrm>
            <a:off x="369639" y="5110354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7</a:t>
            </a:r>
            <a:endParaRPr lang="ru-RU" sz="1000" b="1" dirty="0">
              <a:solidFill>
                <a:srgbClr val="3457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8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table_type_name"/>
          <p:cNvGraphicFramePr>
            <a:graphicFrameLocks noGrp="1"/>
          </p:cNvGraphicFramePr>
          <p:nvPr/>
        </p:nvGraphicFramePr>
        <p:xfrm>
          <a:off x="511961" y="1077768"/>
          <a:ext cx="9186221" cy="3459944"/>
        </p:xfrm>
        <a:graphic>
          <a:graphicData uri="http://schemas.openxmlformats.org/drawingml/2006/table">
            <a:tbl>
              <a:tblPr bandRow="1">
                <a:tableStyleId>{EB344D84-9AFB-497E-A393-DC336BA19D2E}</a:tableStyleId>
              </a:tblPr>
              <a:tblGrid>
                <a:gridCol w="2618706"/>
                <a:gridCol w="208278"/>
                <a:gridCol w="6359237"/>
              </a:tblGrid>
              <a:tr h="472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Фактор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Рекомендации субъектам РФ</a:t>
                      </a:r>
                      <a:r>
                        <a:rPr lang="ru-RU" sz="1400" b="1" baseline="0" dirty="0" smtClean="0"/>
                        <a:t> на основе </a:t>
                      </a:r>
                      <a:r>
                        <a:rPr lang="ru-RU" sz="1400" b="1" dirty="0" smtClean="0"/>
                        <a:t>экспертизы </a:t>
                      </a:r>
                      <a:r>
                        <a:rPr lang="ru-RU" sz="1400" b="1" dirty="0" err="1" smtClean="0"/>
                        <a:t>РГ</a:t>
                      </a:r>
                      <a:endParaRPr lang="ru-RU" sz="1400" dirty="0" smtClean="0">
                        <a:solidFill>
                          <a:srgbClr val="000000"/>
                        </a:solidFill>
                        <a:cs typeface="Tahoma" pitchFamily="34" charset="0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9177">
                <a:tc>
                  <a:txBody>
                    <a:bodyPr/>
                    <a:lstStyle/>
                    <a:p>
                      <a:pPr marL="180975" indent="-174625" algn="l" defTabSz="769938">
                        <a:buClr>
                          <a:srgbClr val="345782"/>
                        </a:buClr>
                        <a:buSzPct val="100000"/>
                        <a:buFont typeface=""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Быстрая процедура</a:t>
                      </a:r>
                    </a:p>
                    <a:p>
                      <a:pPr marL="180975" indent="-174625" algn="l" defTabSz="769938">
                        <a:buClr>
                          <a:srgbClr val="345782"/>
                        </a:buClr>
                        <a:buSzPct val="100000"/>
                        <a:buFont typeface=""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выдачи 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АТП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74625" algn="l" defTabSz="769938">
                        <a:buClr>
                          <a:srgbClr val="345782"/>
                        </a:buClr>
                        <a:buSzPct val="100000"/>
                        <a:buFont typeface=""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Принять меры по обеспечению составления и выдачи заявителю акта об осуществлении технологического присоединения и иных документов, связанных с технологическим присоединением на стадии фактической подачи напряжения на 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энергопринимающие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устройства заявителя (при отсутствии замечаний  по результатам проверки сетевой организацией  выполнения заявителем технических условий (осмотре 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ЭПУ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и фактической подаче напряжения сетевой организацией)</a:t>
                      </a: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1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Взаимодействие заявителя с э/сбытовой компанией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Обеспечить информирование населения о возможности заключения договора электроснабжения при заключении договора технологического присоединения или в процессе его выполнения</a:t>
                      </a:r>
                    </a:p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Обеспечить взаимодействие сетевых и </a:t>
                      </a:r>
                      <a:r>
                        <a:rPr kumimoji="0" 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энергосбытовых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организаций с целью обеспечения реализации процедуры оформления договоров электроснабжения до завершения технологического присоединения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</a:tr>
              <a:tr h="663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Наличие утвержденного порядка (регламента) </a:t>
                      </a: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СиПР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электроэнергетики субъектов РФ и документов территориального планирования (включая </a:t>
                      </a: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ППТ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288925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Разработать и принять порядок синхронизации схем и программ развития электроэнергетики субъектов Российской Федерации, документов территориального планирования и инвестиционных программ субъектов электроэнергетики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</a:tr>
            </a:tbl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Рекомендации для факторов, не вошедших в типологию наиболее распространенных причин отставания (2/2)</a:t>
            </a:r>
            <a:endParaRPr lang="en-US" dirty="0"/>
          </a:p>
        </p:txBody>
      </p:sp>
      <p:sp>
        <p:nvSpPr>
          <p:cNvPr id="6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  <p:sp>
        <p:nvSpPr>
          <p:cNvPr id="17" name="Oval invers 8"/>
          <p:cNvSpPr>
            <a:spLocks noChangeArrowheads="1"/>
          </p:cNvSpPr>
          <p:nvPr/>
        </p:nvSpPr>
        <p:spPr bwMode="gray">
          <a:xfrm>
            <a:off x="363223" y="1640510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8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8" name="Oval invers 9"/>
          <p:cNvSpPr>
            <a:spLocks noChangeArrowheads="1"/>
          </p:cNvSpPr>
          <p:nvPr/>
        </p:nvSpPr>
        <p:spPr bwMode="gray">
          <a:xfrm>
            <a:off x="363223" y="2721174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9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9" name="Oval invers 10"/>
          <p:cNvSpPr>
            <a:spLocks noChangeArrowheads="1"/>
          </p:cNvSpPr>
          <p:nvPr/>
        </p:nvSpPr>
        <p:spPr bwMode="gray">
          <a:xfrm>
            <a:off x="363223" y="3704853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10</a:t>
            </a:r>
            <a:endParaRPr lang="ru-RU" sz="1000" b="1" dirty="0">
              <a:solidFill>
                <a:srgbClr val="3457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682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0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AutoShape 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Сводная таблица рекомендаций (поручений)</a:t>
            </a:r>
            <a:endParaRPr lang="ru-RU" dirty="0"/>
          </a:p>
        </p:txBody>
      </p:sp>
      <p:sp>
        <p:nvSpPr>
          <p:cNvPr id="9" name="ColumnHeader"/>
          <p:cNvSpPr>
            <a:spLocks noChangeArrowheads="1"/>
          </p:cNvSpPr>
          <p:nvPr/>
        </p:nvSpPr>
        <p:spPr bwMode="gray">
          <a:xfrm>
            <a:off x="471223" y="1032556"/>
            <a:ext cx="1260000" cy="61555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ru-RU" sz="1400" b="1" dirty="0" err="1" smtClean="0"/>
              <a:t>Ответствен-ный</a:t>
            </a:r>
            <a:r>
              <a:rPr lang="ru-RU" sz="1400" b="1" dirty="0" smtClean="0"/>
              <a:t> орган</a:t>
            </a:r>
            <a:endParaRPr lang="ru-RU" sz="1400" b="1" dirty="0"/>
          </a:p>
        </p:txBody>
      </p:sp>
      <p:sp>
        <p:nvSpPr>
          <p:cNvPr id="11" name="ColumnHeader"/>
          <p:cNvSpPr>
            <a:spLocks noChangeArrowheads="1"/>
          </p:cNvSpPr>
          <p:nvPr/>
        </p:nvSpPr>
        <p:spPr bwMode="gray">
          <a:xfrm>
            <a:off x="2031651" y="1247999"/>
            <a:ext cx="7560000" cy="4001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ru-RU" sz="1400" b="1" dirty="0" smtClean="0"/>
              <a:t>Проекты поручений для достижения целевого значения</a:t>
            </a:r>
            <a:endParaRPr lang="ru-RU" sz="1400" b="1" dirty="0"/>
          </a:p>
        </p:txBody>
      </p:sp>
      <p:sp>
        <p:nvSpPr>
          <p:cNvPr id="7" name="TextColumnContent"/>
          <p:cNvSpPr>
            <a:spLocks noChangeArrowheads="1"/>
          </p:cNvSpPr>
          <p:nvPr/>
        </p:nvSpPr>
        <p:spPr bwMode="gray">
          <a:xfrm>
            <a:off x="2031651" y="1659053"/>
            <a:ext cx="7560000" cy="972108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45719" tIns="45719" rIns="45719" bIns="45719"/>
          <a:lstStyle/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Ускорить внесение в Государственную Думу Федерального Собрания Российской Федерации проекта федерального закона «О внесении изменений в некоторые законодательные акты Российской Федерации в части упрощения размещения линейных объектов и объектов, необходимых для работ, связанных с использованием недр» предусматривающего:</a:t>
            </a:r>
          </a:p>
          <a:p>
            <a:pPr marL="569913" lvl="2" indent="-166688">
              <a:buClr>
                <a:srgbClr val="345782"/>
              </a:buClr>
              <a:buSzPct val="100000"/>
              <a:buFont typeface="Arial"/>
              <a:buChar char="–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Исключение необходимости подготовки проекта планировки для объектов </a:t>
            </a:r>
            <a:r>
              <a:rPr lang="ru-RU" sz="1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хозяйства напряжением до 20 кВ включительно, обеспечивающих непосредственное подключение </a:t>
            </a:r>
            <a:r>
              <a:rPr lang="ru-RU" sz="1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энергопринимающих</a:t>
            </a: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устройств потребителей</a:t>
            </a:r>
          </a:p>
          <a:p>
            <a:pPr marL="569913" lvl="2" indent="-166688">
              <a:buClr>
                <a:srgbClr val="345782"/>
              </a:buClr>
              <a:buSzPct val="100000"/>
              <a:buFont typeface="Arial"/>
              <a:buChar char="–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Возможность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размещения территориальными сетевыми организациями объектов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хозяйства напряжением до 20 кВ включительно на условиях публичных сервитутов</a:t>
            </a:r>
            <a:endParaRPr lang="ru-RU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69913" lvl="2" indent="-166688">
              <a:buClr>
                <a:srgbClr val="345782"/>
              </a:buClr>
              <a:buSzPct val="100000"/>
              <a:buFont typeface="Arial"/>
              <a:buChar char="–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Исключение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необходимости получения разрешения на строительство территориальными сетевыми организациями объектов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хозяйства напряжением до 20 кВ включительно</a:t>
            </a:r>
            <a:endParaRPr lang="ru-RU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69913" lvl="2" indent="-166688">
              <a:buClr>
                <a:srgbClr val="345782"/>
              </a:buClr>
              <a:buSzPct val="100000"/>
              <a:buFont typeface="Arial"/>
              <a:buChar char="–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Упрощения кадастрового учета и регистрации прав на объекты </a:t>
            </a:r>
            <a:r>
              <a:rPr lang="ru-RU" sz="1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хозяйства напряжением до 20 кВ включительно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cs typeface="Arial" pitchFamily="34" charset="0"/>
              </a:rPr>
              <a:t> Определить единый официальный сайт для направления заявок на технологическое присоединение потребителей в информационно-телекоммуникационной сети «Интернет» </a:t>
            </a:r>
            <a:endParaRPr lang="ru-RU" sz="10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/>
              <a:t>Принять дорожную карту по совершенствованию процесса технологического присоединения в субъекте Российской Федерации</a:t>
            </a:r>
            <a:endParaRPr lang="ru-RU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Обеспечить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принятие решений, в том числе изменений в административные регламенты предоставления государственных и муниципальных услуг на территории субъекта Российской Федерации, направленных на сокращение до 10 рабочих дней срока согласования размещения на земельных участках (без их предоставления) объектов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хозяйства, для которых  не требуется получение разрешения на строительство и выдачи иной исходно-разрешительной документации на выполнение работ для строительства соответствующих объектов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хозяйства, а также предоставление соответствующих услуг в формате «одного окна»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Рекомендовать наладить координацию взаимодействия инфраструктурных организаций, функционирующих на территории субъекта Российской Федерации, в целях сокращения сроков согласования между ними условий пересечения строящимися объектами, в том числе при выдачи технических условий, согласования проектной документации, размещения объектов в охранных зонах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/>
              <a:t>Провести с участием территориальных сетевых организаций анализ внутреннего процесса технологического присоединения, принятого в организациях, и рекомендовать лучшие практики для внедрения в процессы всех территориальных сетевых организаций на территории субъекта</a:t>
            </a:r>
            <a:endParaRPr lang="ru-RU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6935" y="1769892"/>
            <a:ext cx="1260000" cy="2196000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rgbClr val="95B3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200" dirty="0" smtClean="0"/>
              <a:t>  Правительство РФ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44196" y="2699194"/>
            <a:ext cx="288000" cy="288032"/>
          </a:xfrm>
          <a:prstGeom prst="ellipse">
            <a:avLst/>
          </a:prstGeom>
          <a:solidFill>
            <a:srgbClr val="1F497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1</a:t>
            </a:r>
            <a:endParaRPr kumimoji="0" lang="en-US" sz="1200" b="1" i="0" u="none" strike="noStrike" cap="none" normalizeH="0" baseline="0" dirty="0" smtClean="0">
              <a:solidFill>
                <a:schemeClr val="bg1"/>
              </a:solidFill>
              <a:effectLst/>
              <a:latin typeface="+mn-lt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06934" y="4075509"/>
            <a:ext cx="9036000" cy="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506935" y="4197992"/>
            <a:ext cx="1260000" cy="2196000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rgbClr val="95B3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200" dirty="0" smtClean="0"/>
              <a:t>Субъекты РФ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61769" y="5184885"/>
            <a:ext cx="288000" cy="288032"/>
          </a:xfrm>
          <a:prstGeom prst="ellipse">
            <a:avLst/>
          </a:prstGeom>
          <a:solidFill>
            <a:srgbClr val="1F497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2</a:t>
            </a:r>
            <a:endParaRPr kumimoji="0" lang="en-US" sz="1200" b="1" i="0" u="none" strike="noStrike" cap="none" normalizeH="0" baseline="0" dirty="0" smtClean="0">
              <a:solidFill>
                <a:schemeClr val="bg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9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Rectangle 19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18959"/>
              </p:ext>
            </p:extLst>
          </p:nvPr>
        </p:nvGraphicFramePr>
        <p:xfrm>
          <a:off x="443132" y="1083442"/>
          <a:ext cx="9379744" cy="5654665"/>
        </p:xfrm>
        <a:graphic>
          <a:graphicData uri="http://schemas.openxmlformats.org/drawingml/2006/table">
            <a:tbl>
              <a:tblPr bandRow="1">
                <a:tableStyleId>{EB344D84-9AFB-497E-A393-DC336BA19D2E}</a:tableStyleId>
              </a:tblPr>
              <a:tblGrid>
                <a:gridCol w="1856723"/>
                <a:gridCol w="208278"/>
                <a:gridCol w="3310317"/>
                <a:gridCol w="208278"/>
                <a:gridCol w="3796148"/>
              </a:tblGrid>
              <a:tr h="293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Фактор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Практики Москвы</a:t>
                      </a: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Практики Санкт-Петербурга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Удобство подачи</a:t>
                      </a:r>
                      <a:b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заявки</a:t>
                      </a: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Заявка подается в электронном виде. 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Реализованы несколько способов подачи заявок: личный кабинет клиента, по единому номеру телефона 8-800, почтой и лично в центре обслуживания клиентов.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078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Наличие личного кабинета</a:t>
                      </a: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2013 году на сайте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ПАО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МОЭСК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 (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7"/>
                        </a:rPr>
                        <a:t>www.moesk.ru/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создан Личный кабинет клиента. Существует возможность клиенту отслеживать ход исполнения договора и рассмотрения заявки.</a:t>
                      </a: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личном кабинете клиента можно отследить ход рассмотрения и исполнения заявки на технологическое присоединение, подписать договор технологического присоединения электронной подписью, оплатить услуги технологического присоединения, подать уведомление о выполнении технических условий и получить информацию о готовности акта технологического присоединения. 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solidFill>
                      <a:srgbClr val="F2F2F2"/>
                    </a:solidFill>
                  </a:tcPr>
                </a:tc>
              </a:tr>
              <a:tr h="587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Прозрачность расчета платы за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ТП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для заявителя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Наличие калькулятора мощности на сайте ПАО «МОЭСК»  (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utp.moesk.ru/calculators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офертой договора по запросу заявителя предоставляются  2 варианта расчета стоимости . Реализована возможность рассчитать оба варианта с помощью калькулятора стоимости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ТПр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 сайте сетевой организации и в личном кабинете клиента.</a:t>
                      </a:r>
                    </a:p>
                  </a:txBody>
                  <a:tcPr marL="91439" marR="91439" marT="91439" marB="91439" horzOverflow="overflow"/>
                </a:tc>
              </a:tr>
              <a:tr h="719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Arial" pitchFamily="34" charset="0"/>
                          <a:cs typeface="Arial" pitchFamily="34" charset="0"/>
                        </a:rPr>
                        <a:t>Наличие упрощенной системы осуществления закупок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Для сокращения сроков проведения закупок для реализации договоров ТП применяется «короткая» процедура закупки способом «запрос цен по результатам открытых конкурентных процедур» (участники «рамочники»). Выбирается рамочный подрядчик на год. 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Использование "рамочных" соглашений (при заключении договоров подряда на ПИР и СМР) позволяющих передавать в работу исполнение ТУ в срок до 5 дней.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</a:tr>
              <a:tr h="1027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Arial" pitchFamily="34" charset="0"/>
                          <a:cs typeface="Arial" pitchFamily="34" charset="0"/>
                        </a:rPr>
                        <a:t>Упрощенная процедура проведения работ по строительству (реконструкции)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соответствии с Постановлением Правительства Москвы от 22.03.2016г. №108-ПП о внесении изменений в постановление Правительства Москвы от 27.08.2012г. № 432-ПП для строительства и реконструкции  объектов электросетевого хозяйства напряжением до 20кВ включительно получение разрешения на строительство не требуется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Возможность проводить строительные работы без разрешения на строительство: Закон СПб № 508-100: разрешение на строительство не требуется для ЛЭП напряжением до 110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ТП, РП напряжением до 20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Закон ЛО № 38-ОЗ: разрешение не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трубется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для ЛЭП напряжением до 35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</a:tr>
              <a:tr h="930277">
                <a:tc>
                  <a:txBody>
                    <a:bodyPr/>
                    <a:lstStyle/>
                    <a:p>
                      <a:pPr defTabSz="888840" fontAlgn="base"/>
                      <a:r>
                        <a:rPr lang="ru-RU" sz="900" b="1" dirty="0" smtClean="0">
                          <a:latin typeface="Arial" pitchFamily="34" charset="0"/>
                          <a:cs typeface="Arial" pitchFamily="34" charset="0"/>
                        </a:rPr>
                        <a:t>Упрощенная </a:t>
                      </a:r>
                      <a:r>
                        <a:rPr lang="ru-RU" sz="900" b="1" dirty="0" err="1" smtClean="0">
                          <a:latin typeface="Arial" pitchFamily="34" charset="0"/>
                          <a:cs typeface="Arial" pitchFamily="34" charset="0"/>
                        </a:rPr>
                        <a:t>проце</a:t>
                      </a:r>
                      <a:r>
                        <a:rPr lang="ru-RU" sz="9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defTabSz="888840" fontAlgn="base"/>
                      <a:r>
                        <a:rPr lang="ru-RU" sz="900" b="1" dirty="0" err="1" smtClean="0">
                          <a:latin typeface="Arial" pitchFamily="34" charset="0"/>
                          <a:cs typeface="Arial" pitchFamily="34" charset="0"/>
                        </a:rPr>
                        <a:t>дура</a:t>
                      </a:r>
                      <a:r>
                        <a:rPr lang="ru-RU" sz="900" b="1" dirty="0" smtClean="0">
                          <a:latin typeface="Arial" pitchFamily="34" charset="0"/>
                          <a:cs typeface="Arial" pitchFamily="34" charset="0"/>
                        </a:rPr>
                        <a:t> размещения объектов </a:t>
                      </a:r>
                      <a:r>
                        <a:rPr lang="ru-RU" sz="900" b="1" dirty="0" err="1" smtClean="0">
                          <a:latin typeface="Arial" pitchFamily="34" charset="0"/>
                          <a:cs typeface="Arial" pitchFamily="34" charset="0"/>
                        </a:rPr>
                        <a:t>электросетевого</a:t>
                      </a:r>
                      <a:r>
                        <a:rPr lang="ru-RU" sz="900" b="1" dirty="0" smtClean="0">
                          <a:latin typeface="Arial" pitchFamily="34" charset="0"/>
                          <a:cs typeface="Arial" pitchFamily="34" charset="0"/>
                        </a:rPr>
                        <a:t> хозяйства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Возможность  строительства без предоставления земельных участков  в отношении линейных объектов напряжением до 35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их наземных частей (ТП. РП), для которых не требуется разрешение на строительство (ППРФ 1300)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</a:tr>
            </a:tbl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Механизмы внедрения факторов и практик на примерах Москвы и Санкт-Петербурга (1/2)</a:t>
            </a:r>
            <a:endParaRPr lang="en-US" dirty="0"/>
          </a:p>
        </p:txBody>
      </p:sp>
      <p:sp>
        <p:nvSpPr>
          <p:cNvPr id="8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5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table_type_nam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98532"/>
              </p:ext>
            </p:extLst>
          </p:nvPr>
        </p:nvGraphicFramePr>
        <p:xfrm>
          <a:off x="359999" y="1124396"/>
          <a:ext cx="9365891" cy="5450197"/>
        </p:xfrm>
        <a:graphic>
          <a:graphicData uri="http://schemas.openxmlformats.org/drawingml/2006/table">
            <a:tbl>
              <a:tblPr bandRow="1">
                <a:tableStyleId>{EB344D84-9AFB-497E-A393-DC336BA19D2E}</a:tableStyleId>
              </a:tblPr>
              <a:tblGrid>
                <a:gridCol w="1939856"/>
                <a:gridCol w="208278"/>
                <a:gridCol w="2905300"/>
                <a:gridCol w="217326"/>
                <a:gridCol w="4095131"/>
              </a:tblGrid>
              <a:tr h="224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Фактор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Практики Москвы</a:t>
                      </a: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Практики Санкт-Петербурга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91439" marB="91439" anchor="b" horzOverflow="overflow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96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Arial" pitchFamily="34" charset="0"/>
                          <a:cs typeface="Arial" pitchFamily="34" charset="0"/>
                        </a:rPr>
                        <a:t>Оптимизация процедуры получения разрешения на проведение работ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Достигнута договоренность и в настоящее время ведется подготовка проекта постановления, согласно которому все сроки будут сокращены</a:t>
                      </a: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Внедрен Временный порядок организации согласования проектной документации, оформления порубочных билетов, согласования технологических регламентов по обращению со строительными отходами и выдачи ордеров на производство земляных работ, выполняемых при технологическом присоединении к энергосетям в срок до 21 дней в целях выполнения работ по ТП в срок до 90 дней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>
                    <a:lnT w="19050" cap="flat" cmpd="sng" algn="ctr">
                      <a:solidFill>
                        <a:srgbClr val="3457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2309">
                <a:tc>
                  <a:txBody>
                    <a:bodyPr/>
                    <a:lstStyle/>
                    <a:p>
                      <a:pPr defTabSz="769938">
                        <a:buClr>
                          <a:srgbClr val="345782"/>
                        </a:buClr>
                        <a:buSzPct val="100000"/>
                        <a:buFont typeface=""/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Быстрая процедура</a:t>
                      </a:r>
                    </a:p>
                    <a:p>
                      <a:pPr defTabSz="769938">
                        <a:buClr>
                          <a:srgbClr val="345782"/>
                        </a:buClr>
                        <a:buSzPct val="100000"/>
                        <a:buFont typeface=""/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выдачи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АТП</a:t>
                      </a:r>
                      <a:endParaRPr lang="ru-RU" sz="9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Финальные документы, включая Акт о ТП, выдается в момент осмотра без визита клиента  в клиентский офис. По желанию клиент может получить акт в личном кабинете, подписанный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эцп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Выдача акта о ТП на месте в день осмотра вместе с АО,АВТУ, АДПУ, АРБП, АРЭО и договором, обеспечивающим продажу электрической энергии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</a:tr>
              <a:tr h="952752">
                <a:tc>
                  <a:txBody>
                    <a:bodyPr/>
                    <a:lstStyle/>
                    <a:p>
                      <a:pPr defTabSz="769938">
                        <a:buClr>
                          <a:srgbClr val="345782"/>
                        </a:buClr>
                        <a:buSzPct val="100000"/>
                        <a:buFont typeface=""/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Взаимодействие заяви-</a:t>
                      </a:r>
                    </a:p>
                    <a:p>
                      <a:pPr defTabSz="769938">
                        <a:buClr>
                          <a:srgbClr val="345782"/>
                        </a:buClr>
                        <a:buSzPct val="100000"/>
                        <a:buFont typeface=""/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теля с э/сбытовой компанией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Между МОЭСК и Мосэнергосбыт подписано соглашение о взаимодействии, согласно которому заявитель имеет возможность указать в заявке желание получить 2 договора (ТП и ЭС) одновременно в офисе МОЭСК. Исключается визит заявителя в сбытовую компанию. Также согласно соглашении. Осмотр приборов учета осуществляет сотрудник сетевой организации, повторного осмотра сотрудниками сбытовой организации не требуется.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Внедрено параллельное заключение договоров технологического присоединения и энергоснабжения.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ПАО «Ленэнерго» и АО «ПСК» наладили электронный документооборот в части передачи документов заявителей по защищенному каналу с 2014 года. Заключено Дополнительное соглашение №1 от 14.01.16 к Соглашению о взаимодействии между ПАО «Ленэнерго» и АО «ПСК» от 16.02.15 по распространению его действия на заявителей, выполняющих присоединение по 2 категории надежности электроснабжения</a:t>
                      </a:r>
                      <a:endParaRPr lang="ru-RU" sz="9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</a:tr>
              <a:tr h="1500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Наличие утвержденного порядка (регламента)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СиПР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электроэнергетики субъектов РФ и документов территориального планирования (включая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ППТ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Положение о составе, порядке разработки, согласования и предоставления на утверждение проектов отраслевых схем в городе Москве утверждено постановлением Правительства Москвы от 27.07.2010 г. № 650-ПП.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участием МОЭСК 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ДепТЭХ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 регулярной основе проходят совещания с обсуждением карты размещения </a:t>
                      </a:r>
                      <a:r>
                        <a:rPr lang="ru-RU" sz="9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территориального планирования.</a:t>
                      </a:r>
                      <a:r>
                        <a:rPr lang="ru-RU" sz="900" b="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Также на сайте МОЭСК размещена карта с указанием районов со свободной мощностью. 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91439" marB="91439" horzOverflow="overflow"/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4578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соответствии с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ПП РФ от </a:t>
                      </a: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17.10.2009 №823 "О схемах и программах перспективного развития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электроэнергетики" </a:t>
                      </a: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предусмотрено, что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СиПР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субъекта </a:t>
                      </a: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РФ на пятилетний период являются основой для разработки инвестиционных программ распределительных сетевых организаций.</a:t>
                      </a:r>
                      <a:b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рассмотрении проектов инвестиционных программ сетевых организаций Комитетом по энергетике и инженерному обеспечению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осуществляется </a:t>
                      </a: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проверка соответствия мероприятий инвестиционной программы мероприятиям, предусмотренным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СиПР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электроэнергетики</a:t>
                      </a: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b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рамках разработки документов территориального планирования (включая ППТ) используются исходные данные сетевых организаций, которые увязаны с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мероприятиями, предусмотренными </a:t>
                      </a: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инвестиционных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программах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/>
              <a:t>Механизмы внедрения факторов и практик на примерах Москвы и </a:t>
            </a:r>
            <a:r>
              <a:rPr lang="ru-RU" dirty="0" smtClean="0"/>
              <a:t>Санкт-Петербурга (2/2)</a:t>
            </a:r>
            <a:endParaRPr lang="en-US" dirty="0"/>
          </a:p>
        </p:txBody>
      </p:sp>
      <p:sp>
        <p:nvSpPr>
          <p:cNvPr id="8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2720301"/>
              </p:ext>
            </p:extLst>
          </p:nvPr>
        </p:nvGraphicFramePr>
        <p:xfrm>
          <a:off x="1121551" y="980849"/>
          <a:ext cx="1228" cy="1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48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1551" y="980849"/>
                        <a:ext cx="1228" cy="11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itle 56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Дорожная карта по направлению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"Подключение</a:t>
            </a:r>
            <a:r>
              <a:rPr lang="en-US" dirty="0" smtClean="0"/>
              <a:t> </a:t>
            </a:r>
            <a:r>
              <a:rPr lang="ru-RU" dirty="0" smtClean="0"/>
              <a:t>к электросетям" на 2016-2017 гг.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938643" y="1068956"/>
            <a:ext cx="1480822" cy="36003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1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Фактор</a:t>
            </a:r>
            <a:endParaRPr kumimoji="0" lang="en-US" sz="11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11" name="AutoShape 2"/>
          <p:cNvSpPr>
            <a:spLocks noChangeArrowheads="1"/>
          </p:cNvSpPr>
          <p:nvPr/>
        </p:nvSpPr>
        <p:spPr bwMode="gray">
          <a:xfrm>
            <a:off x="2435904" y="2536304"/>
            <a:ext cx="3420000" cy="360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defTabSz="665150" fontAlgn="base">
              <a:lnSpc>
                <a:spcPct val="95000"/>
              </a:lnSpc>
            </a:pPr>
            <a:r>
              <a:rPr lang="ru-RU" sz="600" dirty="0" smtClean="0">
                <a:latin typeface="Arial" pitchFamily="34" charset="0"/>
                <a:cs typeface="Arial" pitchFamily="34" charset="0"/>
              </a:rPr>
              <a:t>Организация развития сетевыми организациями электронных сервисов с использованием информационно-телекоммуникационной сети Интернет, обеспечивающих контроль за заключением и исполнением договоров на </a:t>
            </a:r>
            <a:r>
              <a:rPr lang="ru-RU" sz="600" dirty="0" err="1" smtClean="0">
                <a:latin typeface="Arial" pitchFamily="34" charset="0"/>
                <a:cs typeface="Arial" pitchFamily="34" charset="0"/>
              </a:rPr>
              <a:t>ТП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 и получение обратной связи от заявителей, в том числе посредством "личного кабинета" на официальном сайте сетевой организации</a:t>
            </a:r>
            <a:endParaRPr lang="ru-RU" sz="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16"/>
          <p:cNvGrpSpPr/>
          <p:nvPr/>
        </p:nvGrpSpPr>
        <p:grpSpPr>
          <a:xfrm>
            <a:off x="2435902" y="1068955"/>
            <a:ext cx="6146123" cy="360040"/>
            <a:chOff x="2435902" y="1056980"/>
            <a:chExt cx="3474211" cy="360040"/>
          </a:xfrm>
        </p:grpSpPr>
        <p:sp>
          <p:nvSpPr>
            <p:cNvPr id="47" name="Rectangle 6"/>
            <p:cNvSpPr/>
            <p:nvPr/>
          </p:nvSpPr>
          <p:spPr>
            <a:xfrm>
              <a:off x="2435904" y="1056980"/>
              <a:ext cx="694843" cy="18004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683" tIns="13683" rIns="13683" bIns="13683" rtlCol="0" anchor="ctr" anchorCtr="0"/>
            <a:lstStyle/>
            <a:p>
              <a:pPr algn="ctr"/>
              <a:r>
                <a:rPr lang="ru-RU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2016 </a:t>
              </a:r>
              <a:endParaRPr lang="ru-RU" sz="9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8" name="Rectangle 6"/>
            <p:cNvSpPr/>
            <p:nvPr/>
          </p:nvSpPr>
          <p:spPr>
            <a:xfrm>
              <a:off x="3130745" y="1056980"/>
              <a:ext cx="2779368" cy="18004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683" tIns="13683" rIns="13683" bIns="13683" rtlCol="0" anchor="ctr" anchorCtr="0"/>
            <a:lstStyle/>
            <a:p>
              <a:pPr algn="ctr"/>
              <a:r>
                <a:rPr lang="ru-RU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2017 </a:t>
              </a:r>
              <a:endParaRPr lang="ru-RU" sz="9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1" name="Rectangle 6"/>
            <p:cNvSpPr/>
            <p:nvPr/>
          </p:nvSpPr>
          <p:spPr>
            <a:xfrm>
              <a:off x="2435902" y="1236980"/>
              <a:ext cx="694843" cy="18004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683" tIns="13683" rIns="13683" bIns="13683" rtlCol="0" anchor="ctr" anchorCtr="0"/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IV </a:t>
              </a:r>
              <a:r>
                <a:rPr lang="ru-RU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кв. </a:t>
              </a:r>
              <a:endParaRPr lang="ru-RU" sz="9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2" name="Rectangle 6"/>
            <p:cNvSpPr/>
            <p:nvPr/>
          </p:nvSpPr>
          <p:spPr>
            <a:xfrm>
              <a:off x="3130744" y="1236980"/>
              <a:ext cx="694843" cy="18000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683" tIns="13683" rIns="13683" bIns="13683" rtlCol="0" anchor="ctr" anchorCtr="0"/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I </a:t>
              </a:r>
              <a:r>
                <a:rPr lang="ru-RU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кв. </a:t>
              </a:r>
              <a:endParaRPr lang="ru-RU" sz="9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3" name="Rectangle 6"/>
            <p:cNvSpPr/>
            <p:nvPr/>
          </p:nvSpPr>
          <p:spPr>
            <a:xfrm>
              <a:off x="4520427" y="1236980"/>
              <a:ext cx="694843" cy="18000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683" tIns="13683" rIns="13683" bIns="13683" rtlCol="0" anchor="ctr" anchorCtr="0"/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III </a:t>
              </a:r>
              <a:r>
                <a:rPr lang="ru-RU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кв. </a:t>
              </a:r>
              <a:endParaRPr lang="ru-RU" sz="9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5" name="Rectangle 6"/>
            <p:cNvSpPr/>
            <p:nvPr/>
          </p:nvSpPr>
          <p:spPr>
            <a:xfrm>
              <a:off x="5215268" y="1236980"/>
              <a:ext cx="694843" cy="18000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683" tIns="13683" rIns="13683" bIns="13683" rtlCol="0" anchor="ctr" anchorCtr="0"/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IV </a:t>
              </a:r>
              <a:r>
                <a:rPr lang="ru-RU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кв. </a:t>
              </a:r>
              <a:endParaRPr lang="ru-RU" sz="9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9" name="Rectangle 6"/>
            <p:cNvSpPr/>
            <p:nvPr/>
          </p:nvSpPr>
          <p:spPr>
            <a:xfrm>
              <a:off x="3825584" y="1236980"/>
              <a:ext cx="694843" cy="18000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683" tIns="13683" rIns="13683" bIns="13683" rtlCol="0" anchor="ctr" anchorCtr="0"/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II </a:t>
              </a:r>
              <a:r>
                <a:rPr lang="ru-RU" sz="9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кв. </a:t>
              </a:r>
              <a:endParaRPr lang="ru-RU" sz="9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41" name="Rectangle 140"/>
          <p:cNvSpPr/>
          <p:nvPr/>
        </p:nvSpPr>
        <p:spPr bwMode="auto">
          <a:xfrm>
            <a:off x="8657741" y="1066142"/>
            <a:ext cx="1085299" cy="36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800" b="1" i="1" u="none" strike="noStrike" cap="none" normalizeH="0" baseline="0" dirty="0" smtClean="0">
                <a:solidFill>
                  <a:schemeClr val="tx1"/>
                </a:solidFill>
                <a:effectLst/>
              </a:rPr>
              <a:t>Целевое значение</a:t>
            </a:r>
          </a:p>
          <a:p>
            <a:pPr marL="0" marR="0" indent="0" algn="ctr" defTabSz="889000" rtl="0" eaLnBrk="1" fontAlgn="base" latinLnBrk="0" hangingPunct="1"/>
            <a:r>
              <a:rPr lang="ru-RU" sz="800" b="1" i="1" dirty="0" smtClean="0"/>
              <a:t>90 дней</a:t>
            </a:r>
            <a:endParaRPr kumimoji="0" lang="en-US" sz="800" b="1" i="1" u="none" strike="noStrike" cap="none" normalizeH="0" baseline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938643" y="1453988"/>
            <a:ext cx="1480822" cy="1044000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Удобство подачи</a:t>
            </a:r>
            <a:b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</a:b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заявки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938643" y="2536302"/>
            <a:ext cx="1480822" cy="612000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Наличие личного кабинета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479685" y="1068956"/>
            <a:ext cx="434716" cy="36003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1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Этап</a:t>
            </a:r>
            <a:endParaRPr kumimoji="0" lang="en-US" sz="11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79685" y="1453988"/>
            <a:ext cx="434716" cy="2160000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>
              <a:spcBef>
                <a:spcPct val="20000"/>
              </a:spcBef>
            </a:pPr>
            <a:r>
              <a:rPr lang="ru-RU" sz="600" b="1" dirty="0" smtClean="0">
                <a:solidFill>
                  <a:schemeClr val="bg1"/>
                </a:solidFill>
              </a:rPr>
              <a:t>Заключение</a:t>
            </a:r>
            <a:r>
              <a:rPr lang="en-US" sz="600" b="1" dirty="0" smtClean="0">
                <a:solidFill>
                  <a:schemeClr val="bg1"/>
                </a:solidFill>
              </a:rPr>
              <a:t> </a:t>
            </a:r>
            <a:r>
              <a:rPr lang="ru-RU" sz="600" b="1" dirty="0" smtClean="0">
                <a:solidFill>
                  <a:schemeClr val="bg1"/>
                </a:solidFill>
              </a:rPr>
              <a:t>договора</a:t>
            </a:r>
          </a:p>
        </p:txBody>
      </p:sp>
      <p:cxnSp>
        <p:nvCxnSpPr>
          <p:cNvPr id="58" name="Прямая соединительная линия 3"/>
          <p:cNvCxnSpPr/>
          <p:nvPr/>
        </p:nvCxnSpPr>
        <p:spPr bwMode="auto">
          <a:xfrm>
            <a:off x="938643" y="2508929"/>
            <a:ext cx="7650000" cy="0"/>
          </a:xfrm>
          <a:prstGeom prst="line">
            <a:avLst/>
          </a:prstGeom>
          <a:noFill/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AutoShape 2"/>
          <p:cNvSpPr>
            <a:spLocks noChangeArrowheads="1"/>
          </p:cNvSpPr>
          <p:nvPr/>
        </p:nvSpPr>
        <p:spPr bwMode="gray">
          <a:xfrm>
            <a:off x="3665126" y="2904128"/>
            <a:ext cx="2955299" cy="252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defTabSz="665150" fontAlgn="base">
              <a:lnSpc>
                <a:spcPct val="95000"/>
              </a:lnSpc>
            </a:pPr>
            <a:r>
              <a:rPr lang="ru-RU" sz="600" dirty="0" smtClean="0">
                <a:latin typeface="Arial" pitchFamily="34" charset="0"/>
                <a:cs typeface="Arial" pitchFamily="34" charset="0"/>
              </a:rPr>
              <a:t>Осуществление информирования и консультирования населения о возможности  заключения и исполнения договоров на технологическое присоединение посредством "личного кабинета"</a:t>
            </a:r>
            <a:endParaRPr lang="ru-RU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gray">
          <a:xfrm>
            <a:off x="3699269" y="2072961"/>
            <a:ext cx="3522277" cy="195605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defTabSz="665150" fontAlgn="base">
              <a:lnSpc>
                <a:spcPct val="95000"/>
              </a:lnSpc>
            </a:pPr>
            <a:r>
              <a:rPr lang="ru-RU" sz="600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информирования потребителей о возможности подачи заявок на тех. присоединение в электронном виде,  в </a:t>
            </a:r>
            <a:r>
              <a:rPr lang="ru-RU" sz="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путем организации обучающих семинаров</a:t>
            </a:r>
            <a:endParaRPr lang="ru-RU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AutoShape 2"/>
          <p:cNvSpPr>
            <a:spLocks noChangeArrowheads="1"/>
          </p:cNvSpPr>
          <p:nvPr/>
        </p:nvSpPr>
        <p:spPr bwMode="gray">
          <a:xfrm>
            <a:off x="2469699" y="1668219"/>
            <a:ext cx="2844000" cy="195606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lvl="0" defTabSz="665150" fontAlgn="base">
              <a:lnSpc>
                <a:spcPct val="95000"/>
              </a:lnSpc>
            </a:pPr>
            <a:r>
              <a:rPr lang="ru-RU" sz="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Обеспечение подачи заявок на тех. присоединение для государственных и муниципальных организаций только в электронном виде</a:t>
            </a:r>
            <a:endParaRPr lang="ru-RU" sz="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AutoShape 2"/>
          <p:cNvSpPr>
            <a:spLocks noChangeArrowheads="1"/>
          </p:cNvSpPr>
          <p:nvPr/>
        </p:nvSpPr>
        <p:spPr bwMode="gray">
          <a:xfrm>
            <a:off x="2469699" y="1453988"/>
            <a:ext cx="4070011" cy="203385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lvl="0" defTabSz="665150" fontAlgn="base">
              <a:lnSpc>
                <a:spcPct val="95000"/>
              </a:lnSpc>
            </a:pPr>
            <a:r>
              <a:rPr lang="ru-RU" sz="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Развитие электронных сервисов обеспечивающих в том числе возможность подачи </a:t>
            </a:r>
            <a:r>
              <a:rPr lang="ru-RU" sz="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заявки на тех. присоединение и получение проекта договора через сеть Интернет 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8657741" y="1453988"/>
            <a:ext cx="1085298" cy="21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5150" fontAlgn="base"/>
            <a:r>
              <a:rPr lang="en-US" sz="1200" b="1" i="1" dirty="0" smtClean="0">
                <a:solidFill>
                  <a:srgbClr val="9F0D02"/>
                </a:solidFill>
              </a:rPr>
              <a:t>10 </a:t>
            </a:r>
            <a:r>
              <a:rPr lang="ru-RU" sz="1200" b="1" i="1" dirty="0" smtClean="0">
                <a:solidFill>
                  <a:srgbClr val="9F0D02"/>
                </a:solidFill>
              </a:rPr>
              <a:t>дней</a:t>
            </a:r>
            <a:endParaRPr lang="en-US" sz="1200" b="1" i="1" dirty="0">
              <a:solidFill>
                <a:srgbClr val="9F0D02"/>
              </a:solidFill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gray">
          <a:xfrm>
            <a:off x="5490294" y="2284038"/>
            <a:ext cx="2916000" cy="195605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marL="228600" indent="-228600">
              <a:lnSpc>
                <a:spcPct val="90000"/>
              </a:lnSpc>
            </a:pPr>
            <a:r>
              <a:rPr lang="ru-RU" sz="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Обеспечение при согласовании проектов инвестиционных программ сетевых</a:t>
            </a:r>
          </a:p>
          <a:p>
            <a:pPr marL="228600" indent="-228600">
              <a:lnSpc>
                <a:spcPct val="90000"/>
              </a:lnSpc>
            </a:pPr>
            <a:r>
              <a:rPr lang="ru-RU" sz="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организаций мероприятий по созданию и развитию электронных сервисов</a:t>
            </a:r>
            <a:endParaRPr lang="ru-RU" sz="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AutoShape 2"/>
          <p:cNvSpPr>
            <a:spLocks noChangeArrowheads="1"/>
          </p:cNvSpPr>
          <p:nvPr/>
        </p:nvSpPr>
        <p:spPr bwMode="gray">
          <a:xfrm>
            <a:off x="3699269" y="1864630"/>
            <a:ext cx="2424304" cy="195605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marL="228600" indent="-228600">
              <a:lnSpc>
                <a:spcPct val="90000"/>
              </a:lnSpc>
            </a:pPr>
            <a:r>
              <a:rPr lang="ru-RU" sz="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Создание единого регионального </a:t>
            </a:r>
            <a:r>
              <a:rPr lang="ru-RU" sz="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интернет-портала</a:t>
            </a:r>
            <a:r>
              <a:rPr lang="ru-RU" sz="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с легко</a:t>
            </a:r>
          </a:p>
          <a:p>
            <a:pPr marL="228600" indent="-228600">
              <a:lnSpc>
                <a:spcPct val="90000"/>
              </a:lnSpc>
            </a:pPr>
            <a:r>
              <a:rPr lang="ru-RU" sz="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доступной информаций</a:t>
            </a:r>
          </a:p>
        </p:txBody>
      </p:sp>
      <p:cxnSp>
        <p:nvCxnSpPr>
          <p:cNvPr id="76" name="Прямая соединительная линия 3"/>
          <p:cNvCxnSpPr/>
          <p:nvPr/>
        </p:nvCxnSpPr>
        <p:spPr bwMode="auto">
          <a:xfrm>
            <a:off x="932021" y="3156128"/>
            <a:ext cx="7650000" cy="0"/>
          </a:xfrm>
          <a:prstGeom prst="line">
            <a:avLst/>
          </a:prstGeom>
          <a:noFill/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2"/>
          <p:cNvSpPr>
            <a:spLocks noChangeArrowheads="1"/>
          </p:cNvSpPr>
          <p:nvPr/>
        </p:nvSpPr>
        <p:spPr bwMode="gray">
          <a:xfrm>
            <a:off x="2469699" y="3181687"/>
            <a:ext cx="1437774" cy="42145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lvl="0" defTabSz="665150" fontAlgn="base"/>
            <a:r>
              <a:rPr lang="ru-RU" sz="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Разработка калькулятора </a:t>
            </a:r>
            <a:r>
              <a:rPr lang="ru-RU" sz="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расчета платы за технологическое присоединение по 2 видам ставок (за км и за кВт</a:t>
            </a:r>
            <a:r>
              <a:rPr lang="ru-RU" sz="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AutoShape 2"/>
          <p:cNvSpPr>
            <a:spLocks noChangeArrowheads="1"/>
          </p:cNvSpPr>
          <p:nvPr/>
        </p:nvSpPr>
        <p:spPr bwMode="gray">
          <a:xfrm>
            <a:off x="3956541" y="3181687"/>
            <a:ext cx="1152000" cy="42145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lvl="0" defTabSz="665150" fontAlgn="base"/>
            <a:r>
              <a:rPr lang="ru-RU" sz="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Размещение калькулятора на сайтах сетевых организаций, на сайтах органов власти субъектов</a:t>
            </a:r>
            <a:endParaRPr lang="ru-RU" sz="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938643" y="3181687"/>
            <a:ext cx="1480822" cy="421450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Прозрачность расчета платы</a:t>
            </a:r>
            <a:r>
              <a:rPr lang="en-US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/>
            </a:r>
            <a:br>
              <a:rPr lang="en-US" sz="600" b="1" dirty="0" smtClean="0">
                <a:solidFill>
                  <a:schemeClr val="bg1"/>
                </a:solidFill>
                <a:latin typeface="+mj-lt"/>
                <a:cs typeface="Arial" charset="0"/>
              </a:rPr>
            </a:b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за </a:t>
            </a:r>
            <a:r>
              <a:rPr lang="ru-RU" sz="600" b="1" dirty="0" err="1" smtClean="0">
                <a:solidFill>
                  <a:schemeClr val="bg1"/>
                </a:solidFill>
                <a:latin typeface="+mj-lt"/>
                <a:cs typeface="Arial" charset="0"/>
              </a:rPr>
              <a:t>ТП</a:t>
            </a:r>
            <a:r>
              <a:rPr lang="en-US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/>
            </a:r>
            <a:br>
              <a:rPr lang="en-US" sz="600" b="1" dirty="0" smtClean="0">
                <a:solidFill>
                  <a:schemeClr val="bg1"/>
                </a:solidFill>
                <a:latin typeface="+mj-lt"/>
                <a:cs typeface="Arial" charset="0"/>
              </a:rPr>
            </a:b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для заявителя</a:t>
            </a:r>
          </a:p>
        </p:txBody>
      </p:sp>
      <p:sp>
        <p:nvSpPr>
          <p:cNvPr id="85" name="AutoShape 2"/>
          <p:cNvSpPr>
            <a:spLocks noChangeArrowheads="1"/>
          </p:cNvSpPr>
          <p:nvPr/>
        </p:nvSpPr>
        <p:spPr bwMode="gray">
          <a:xfrm>
            <a:off x="2469699" y="3650036"/>
            <a:ext cx="3512251" cy="335156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defTabSz="665150" fontAlgn="base"/>
            <a:r>
              <a:rPr lang="ru-RU" sz="600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недрение </a:t>
            </a:r>
            <a:r>
              <a:rPr lang="ru-RU" sz="600" dirty="0">
                <a:latin typeface="Arial" pitchFamily="34" charset="0"/>
                <a:cs typeface="Arial" pitchFamily="34" charset="0"/>
              </a:rPr>
              <a:t>системы осуществления закупок по строительству (реконструкции) электросетей сетевой организацией на планируемые объемы технологического присоединения с применением "рамочных" договоров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"</a:t>
            </a:r>
            <a:endParaRPr lang="ru-RU" sz="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Прямая соединительная линия 3"/>
          <p:cNvCxnSpPr/>
          <p:nvPr/>
        </p:nvCxnSpPr>
        <p:spPr bwMode="auto">
          <a:xfrm>
            <a:off x="938643" y="4004200"/>
            <a:ext cx="7650000" cy="0"/>
          </a:xfrm>
          <a:prstGeom prst="line">
            <a:avLst/>
          </a:prstGeom>
          <a:noFill/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Прямая соединительная линия 3"/>
          <p:cNvCxnSpPr/>
          <p:nvPr/>
        </p:nvCxnSpPr>
        <p:spPr bwMode="auto">
          <a:xfrm flipV="1">
            <a:off x="938643" y="4247086"/>
            <a:ext cx="7650000" cy="0"/>
          </a:xfrm>
          <a:prstGeom prst="line">
            <a:avLst/>
          </a:prstGeom>
          <a:noFill/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Rectangle 90"/>
          <p:cNvSpPr/>
          <p:nvPr/>
        </p:nvSpPr>
        <p:spPr bwMode="auto">
          <a:xfrm>
            <a:off x="938643" y="4022636"/>
            <a:ext cx="1480822" cy="216000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Упрощенная процедура проведения работ по строительству</a:t>
            </a:r>
            <a:endParaRPr lang="ru-RU" sz="6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934861" y="3651729"/>
            <a:ext cx="1480822" cy="334925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Наличие упрощенной системы осуществления закупок</a:t>
            </a:r>
            <a:endParaRPr lang="ru-RU" sz="6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cxnSp>
        <p:nvCxnSpPr>
          <p:cNvPr id="102" name="Прямая соединительная линия 3"/>
          <p:cNvCxnSpPr/>
          <p:nvPr/>
        </p:nvCxnSpPr>
        <p:spPr bwMode="auto">
          <a:xfrm flipV="1">
            <a:off x="479684" y="3626574"/>
            <a:ext cx="8102337" cy="0"/>
          </a:xfrm>
          <a:prstGeom prst="line">
            <a:avLst/>
          </a:prstGeom>
          <a:noFill/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AutoShape 2"/>
          <p:cNvSpPr>
            <a:spLocks noChangeArrowheads="1"/>
          </p:cNvSpPr>
          <p:nvPr/>
        </p:nvSpPr>
        <p:spPr bwMode="gray">
          <a:xfrm>
            <a:off x="2469699" y="4022636"/>
            <a:ext cx="4909092" cy="216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marL="228600" indent="-228600" defTabSz="665150" fontAlgn="base"/>
            <a:r>
              <a:rPr lang="ru-RU" sz="600" dirty="0">
                <a:latin typeface="Arial" pitchFamily="34" charset="0"/>
                <a:cs typeface="Arial" pitchFamily="34" charset="0"/>
              </a:rPr>
              <a:t>Изменение регионального законодательства в соответствии с федеральным в части отмены необходимости  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получения</a:t>
            </a: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разрешения </a:t>
            </a:r>
            <a:r>
              <a:rPr lang="ru-RU" sz="600" dirty="0">
                <a:latin typeface="Arial" pitchFamily="34" charset="0"/>
                <a:cs typeface="Arial" pitchFamily="34" charset="0"/>
              </a:rPr>
              <a:t>на строительство объектов электросетевого хозяйства необходимого для технологического присоединения </a:t>
            </a:r>
            <a:endParaRPr lang="en-U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AutoShape 2"/>
          <p:cNvSpPr>
            <a:spLocks noChangeArrowheads="1"/>
          </p:cNvSpPr>
          <p:nvPr/>
        </p:nvSpPr>
        <p:spPr bwMode="gray">
          <a:xfrm>
            <a:off x="2469699" y="4272075"/>
            <a:ext cx="3072500" cy="288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Установление порядка размещения объектов электросетевого хозяйства на землях, находящихся в государственной или муниципальной собственности, без предоставления земельных участков и установления сервитутов   </a:t>
            </a:r>
            <a:endParaRPr lang="en-U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938643" y="4272076"/>
            <a:ext cx="1480822" cy="288000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Упрощенная процедура размещения объектов </a:t>
            </a:r>
            <a:r>
              <a:rPr lang="ru-RU" sz="600" b="1" dirty="0" err="1" smtClean="0">
                <a:solidFill>
                  <a:schemeClr val="bg1"/>
                </a:solidFill>
                <a:latin typeface="+mj-lt"/>
                <a:cs typeface="Arial" charset="0"/>
              </a:rPr>
              <a:t>электросетевого</a:t>
            </a: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 хозяйства</a:t>
            </a:r>
            <a:endParaRPr lang="ru-RU" sz="6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12" name="AutoShape 2"/>
          <p:cNvSpPr>
            <a:spLocks noChangeArrowheads="1"/>
          </p:cNvSpPr>
          <p:nvPr/>
        </p:nvSpPr>
        <p:spPr bwMode="gray">
          <a:xfrm>
            <a:off x="3436043" y="5026024"/>
            <a:ext cx="3512251" cy="288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Обеспечение органами местного самоуправления муниципальных образований доступа в режиме просмотра для сетевых и инфраструктурных организаций к информационной системе обеспечения градостроительной деятельности (</a:t>
            </a:r>
            <a:r>
              <a:rPr lang="ru-RU" sz="600" dirty="0" err="1" smtClean="0">
                <a:latin typeface="Arial" pitchFamily="34" charset="0"/>
                <a:cs typeface="Arial" pitchFamily="34" charset="0"/>
              </a:rPr>
              <a:t>ИСОГД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3" name="Прямая соединительная линия 3"/>
          <p:cNvCxnSpPr/>
          <p:nvPr/>
        </p:nvCxnSpPr>
        <p:spPr bwMode="auto">
          <a:xfrm flipV="1">
            <a:off x="938643" y="4565579"/>
            <a:ext cx="7650000" cy="0"/>
          </a:xfrm>
          <a:prstGeom prst="line">
            <a:avLst/>
          </a:prstGeom>
          <a:noFill/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AutoShape 2"/>
          <p:cNvSpPr>
            <a:spLocks noChangeArrowheads="1"/>
          </p:cNvSpPr>
          <p:nvPr/>
        </p:nvSpPr>
        <p:spPr bwMode="gray">
          <a:xfrm>
            <a:off x="2469698" y="4584287"/>
            <a:ext cx="4788000" cy="144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Организация работы по согласованию документов органами власти и инфраструктурных организаций по принципу «одного окна</a:t>
            </a:r>
            <a:r>
              <a:rPr lang="ru-RU" sz="600" dirty="0">
                <a:latin typeface="Arial" pitchFamily="34" charset="0"/>
                <a:cs typeface="Arial" pitchFamily="34" charset="0"/>
              </a:rPr>
              <a:t>» </a:t>
            </a:r>
            <a:endParaRPr lang="en-U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938643" y="4578156"/>
            <a:ext cx="1480822" cy="720000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Оптимизация процедуры получения разрешения на проведение работ</a:t>
            </a:r>
            <a:endParaRPr lang="ru-RU" sz="6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17" name="AutoShape 2"/>
          <p:cNvSpPr>
            <a:spLocks noChangeArrowheads="1"/>
          </p:cNvSpPr>
          <p:nvPr/>
        </p:nvSpPr>
        <p:spPr bwMode="gray">
          <a:xfrm>
            <a:off x="3436043" y="4732704"/>
            <a:ext cx="3512251" cy="288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Налаживание координации и взаимодействия между инфраструктурными организациями на территории субъекта Российской Федерации в целях сокращения сроков согласования условий пересечения строящимися объектами</a:t>
            </a:r>
            <a:endParaRPr lang="ru-RU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482281" y="3650036"/>
            <a:ext cx="434716" cy="1656000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>
              <a:spcBef>
                <a:spcPct val="20000"/>
              </a:spcBef>
            </a:pPr>
            <a:r>
              <a:rPr lang="ru-RU" sz="600" b="1" dirty="0" smtClean="0">
                <a:solidFill>
                  <a:schemeClr val="bg1"/>
                </a:solidFill>
              </a:rPr>
              <a:t>Выполнение мероприятий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8657741" y="3650036"/>
            <a:ext cx="1085298" cy="165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5150" fontAlgn="base"/>
            <a:r>
              <a:rPr lang="ru-RU" sz="1200" b="1" i="1" dirty="0" smtClean="0">
                <a:solidFill>
                  <a:srgbClr val="9F0D02"/>
                </a:solidFill>
              </a:rPr>
              <a:t>7</a:t>
            </a:r>
            <a:r>
              <a:rPr lang="en-US" sz="1200" b="1" i="1" dirty="0" smtClean="0">
                <a:solidFill>
                  <a:srgbClr val="9F0D02"/>
                </a:solidFill>
              </a:rPr>
              <a:t>0 </a:t>
            </a:r>
            <a:r>
              <a:rPr lang="ru-RU" sz="1200" b="1" i="1" dirty="0" smtClean="0">
                <a:solidFill>
                  <a:srgbClr val="9F0D02"/>
                </a:solidFill>
              </a:rPr>
              <a:t>дней</a:t>
            </a:r>
            <a:endParaRPr lang="en-US" sz="1200" b="1" i="1" dirty="0">
              <a:solidFill>
                <a:srgbClr val="9F0D02"/>
              </a:solidFill>
            </a:endParaRPr>
          </a:p>
        </p:txBody>
      </p:sp>
      <p:cxnSp>
        <p:nvCxnSpPr>
          <p:cNvPr id="121" name="Прямая соединительная линия 3"/>
          <p:cNvCxnSpPr/>
          <p:nvPr/>
        </p:nvCxnSpPr>
        <p:spPr bwMode="auto">
          <a:xfrm flipV="1">
            <a:off x="481271" y="5325700"/>
            <a:ext cx="8102337" cy="0"/>
          </a:xfrm>
          <a:prstGeom prst="line">
            <a:avLst/>
          </a:prstGeom>
          <a:noFill/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Прямая соединительная линия 3"/>
          <p:cNvCxnSpPr/>
          <p:nvPr/>
        </p:nvCxnSpPr>
        <p:spPr bwMode="auto">
          <a:xfrm flipV="1">
            <a:off x="938643" y="5724618"/>
            <a:ext cx="7650000" cy="0"/>
          </a:xfrm>
          <a:prstGeom prst="line">
            <a:avLst/>
          </a:prstGeom>
          <a:noFill/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AutoShape 2"/>
          <p:cNvSpPr>
            <a:spLocks noChangeArrowheads="1"/>
          </p:cNvSpPr>
          <p:nvPr/>
        </p:nvSpPr>
        <p:spPr bwMode="gray">
          <a:xfrm>
            <a:off x="2469699" y="5359913"/>
            <a:ext cx="3652598" cy="360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Организация работы по </a:t>
            </a:r>
            <a:r>
              <a:rPr lang="ru-RU" sz="600" dirty="0">
                <a:latin typeface="Arial" pitchFamily="34" charset="0"/>
                <a:cs typeface="Arial" pitchFamily="34" charset="0"/>
              </a:rPr>
              <a:t>обеспечению составления и выдачи заявителю акта об осуществлении технологического присоединения и иных документов, связанных с технологическим присоединением на стадии фактической подачи напряжения на </a:t>
            </a:r>
            <a:r>
              <a:rPr lang="ru-RU" sz="600" dirty="0" err="1">
                <a:latin typeface="Arial" pitchFamily="34" charset="0"/>
                <a:cs typeface="Arial" pitchFamily="34" charset="0"/>
              </a:rPr>
              <a:t>энергопринимающие</a:t>
            </a:r>
            <a:r>
              <a:rPr lang="ru-RU" sz="600" dirty="0">
                <a:latin typeface="Arial" pitchFamily="34" charset="0"/>
                <a:cs typeface="Arial" pitchFamily="34" charset="0"/>
              </a:rPr>
              <a:t> устройства 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заявителя</a:t>
            </a:r>
            <a:endParaRPr lang="ru-RU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938643" y="5359913"/>
            <a:ext cx="1480822" cy="360000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Быстрая процедура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выдачи </a:t>
            </a:r>
            <a:r>
              <a:rPr lang="ru-RU" sz="600" b="1" dirty="0" err="1" smtClean="0">
                <a:solidFill>
                  <a:schemeClr val="bg1"/>
                </a:solidFill>
                <a:latin typeface="+mj-lt"/>
                <a:cs typeface="Arial" charset="0"/>
              </a:rPr>
              <a:t>АТП</a:t>
            </a:r>
            <a:endParaRPr lang="ru-RU" sz="6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26" name="AutoShape 2"/>
          <p:cNvSpPr>
            <a:spLocks noChangeArrowheads="1"/>
          </p:cNvSpPr>
          <p:nvPr/>
        </p:nvSpPr>
        <p:spPr bwMode="gray">
          <a:xfrm>
            <a:off x="2469699" y="5751312"/>
            <a:ext cx="2330019" cy="324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marL="228600" indent="-228600" defTabSz="665150" fontAlgn="base">
              <a:buFont typeface="+mj-lt"/>
              <a:buAutoNum type="arabicPeriod"/>
            </a:pPr>
            <a:r>
              <a:rPr lang="ru-RU" sz="600" dirty="0" smtClean="0">
                <a:latin typeface="Arial" pitchFamily="34" charset="0"/>
                <a:cs typeface="Arial" pitchFamily="34" charset="0"/>
              </a:rPr>
              <a:t>Организация информирование потребителей</a:t>
            </a:r>
          </a:p>
          <a:p>
            <a:pPr marL="228600" indent="-228600" defTabSz="665150" fontAlgn="base">
              <a:buFont typeface="+mj-lt"/>
              <a:buAutoNum type="arabicPeriod"/>
            </a:pPr>
            <a:r>
              <a:rPr lang="ru-RU" sz="600" dirty="0" smtClean="0">
                <a:latin typeface="Arial" pitchFamily="34" charset="0"/>
                <a:cs typeface="Arial" pitchFamily="34" charset="0"/>
              </a:rPr>
              <a:t>Заключение соглашений (регламентов) взаимодействия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сетевых и </a:t>
            </a:r>
            <a:r>
              <a:rPr lang="ru-RU" sz="600" dirty="0" err="1" smtClean="0">
                <a:latin typeface="Arial" pitchFamily="34" charset="0"/>
                <a:cs typeface="Arial" pitchFamily="34" charset="0"/>
              </a:rPr>
              <a:t>энергосбытовых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 компаний</a:t>
            </a:r>
            <a:endParaRPr lang="en-U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938643" y="5751313"/>
            <a:ext cx="1480822" cy="324000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</p:spPr>
        <p:txBody>
          <a:bodyPr vert="horz" lIns="34208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Взаимодействие заявителя</a:t>
            </a:r>
            <a:r>
              <a:rPr lang="en-US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/>
            </a:r>
            <a:br>
              <a:rPr lang="en-US" sz="600" b="1" dirty="0" smtClean="0">
                <a:solidFill>
                  <a:schemeClr val="bg1"/>
                </a:solidFill>
                <a:latin typeface="+mj-lt"/>
                <a:cs typeface="Arial" charset="0"/>
              </a:rPr>
            </a:b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с э/сбытовой компанией</a:t>
            </a:r>
            <a:endParaRPr lang="ru-RU" sz="6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487082" y="5359913"/>
            <a:ext cx="434716" cy="720000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>
              <a:spcBef>
                <a:spcPct val="20000"/>
              </a:spcBef>
            </a:pPr>
            <a:r>
              <a:rPr lang="ru-RU" sz="600" b="1" dirty="0" smtClean="0">
                <a:solidFill>
                  <a:schemeClr val="bg1"/>
                </a:solidFill>
              </a:rPr>
              <a:t>Оформление </a:t>
            </a:r>
            <a:r>
              <a:rPr lang="ru-RU" sz="600" b="1" dirty="0" err="1" smtClean="0">
                <a:solidFill>
                  <a:schemeClr val="bg1"/>
                </a:solidFill>
              </a:rPr>
              <a:t>ТП</a:t>
            </a:r>
            <a:endParaRPr lang="ru-RU" sz="600" b="1" dirty="0" smtClean="0">
              <a:solidFill>
                <a:schemeClr val="bg1"/>
              </a:solidFill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657741" y="5359913"/>
            <a:ext cx="1085298" cy="7199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5150" fontAlgn="base"/>
            <a:r>
              <a:rPr lang="en-US" sz="1200" b="1" i="1" dirty="0" smtClean="0">
                <a:solidFill>
                  <a:srgbClr val="9F0D02"/>
                </a:solidFill>
              </a:rPr>
              <a:t>10 </a:t>
            </a:r>
            <a:r>
              <a:rPr lang="ru-RU" sz="1200" b="1" i="1" dirty="0" smtClean="0">
                <a:solidFill>
                  <a:srgbClr val="9F0D02"/>
                </a:solidFill>
              </a:rPr>
              <a:t>дней</a:t>
            </a:r>
            <a:endParaRPr lang="en-US" sz="1200" b="1" i="1" dirty="0">
              <a:solidFill>
                <a:srgbClr val="9F0D02"/>
              </a:solidFill>
            </a:endParaRPr>
          </a:p>
        </p:txBody>
      </p:sp>
      <p:cxnSp>
        <p:nvCxnSpPr>
          <p:cNvPr id="134" name="Прямая соединительная линия 3"/>
          <p:cNvCxnSpPr/>
          <p:nvPr/>
        </p:nvCxnSpPr>
        <p:spPr bwMode="auto">
          <a:xfrm flipV="1">
            <a:off x="479684" y="6089961"/>
            <a:ext cx="8102337" cy="0"/>
          </a:xfrm>
          <a:prstGeom prst="line">
            <a:avLst/>
          </a:prstGeom>
          <a:noFill/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AutoShape 2"/>
          <p:cNvSpPr>
            <a:spLocks noChangeArrowheads="1"/>
          </p:cNvSpPr>
          <p:nvPr/>
        </p:nvSpPr>
        <p:spPr bwMode="gray">
          <a:xfrm>
            <a:off x="2469699" y="6113392"/>
            <a:ext cx="2722470" cy="360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marL="228600" indent="-228600" defTabSz="665150" fontAlgn="base"/>
            <a:r>
              <a:rPr lang="ru-RU" sz="600" dirty="0">
                <a:latin typeface="Arial" pitchFamily="34" charset="0"/>
                <a:cs typeface="Arial" pitchFamily="34" charset="0"/>
              </a:rPr>
              <a:t>Утверждение порядка (регламента) синхронизации схем и 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программ</a:t>
            </a: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развития </a:t>
            </a:r>
            <a:r>
              <a:rPr lang="ru-RU" sz="600" dirty="0">
                <a:latin typeface="Arial" pitchFamily="34" charset="0"/>
                <a:cs typeface="Arial" pitchFamily="34" charset="0"/>
              </a:rPr>
              <a:t>электроэнергетики субъектов РФ, 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документов</a:t>
            </a: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территориального </a:t>
            </a:r>
            <a:r>
              <a:rPr lang="ru-RU" sz="600" dirty="0">
                <a:latin typeface="Arial" pitchFamily="34" charset="0"/>
                <a:cs typeface="Arial" pitchFamily="34" charset="0"/>
              </a:rPr>
              <a:t>планирования и инвестиционных 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программ</a:t>
            </a: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субъектов электроэнергетики</a:t>
            </a:r>
            <a:endParaRPr lang="ru-RU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938643" y="6113393"/>
            <a:ext cx="1480822" cy="359999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</p:spPr>
        <p:txBody>
          <a:bodyPr vert="horz" lIns="0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Наличие утвержденного порядка (регламента) синхронизации схем и программ развития электроэнергетики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479685" y="6113392"/>
            <a:ext cx="434716" cy="684000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>
              <a:spcBef>
                <a:spcPct val="20000"/>
              </a:spcBef>
            </a:pPr>
            <a:r>
              <a:rPr lang="ru-RU" sz="600" b="1" dirty="0" err="1" smtClean="0">
                <a:solidFill>
                  <a:schemeClr val="bg1"/>
                </a:solidFill>
              </a:rPr>
              <a:t>Обеспе</a:t>
            </a:r>
            <a:r>
              <a:rPr lang="en-US" sz="600" b="1" dirty="0" smtClean="0">
                <a:solidFill>
                  <a:schemeClr val="bg1"/>
                </a:solidFill>
              </a:rPr>
              <a:t>-</a:t>
            </a:r>
            <a:r>
              <a:rPr lang="ru-RU" sz="600" b="1" dirty="0" err="1" smtClean="0">
                <a:solidFill>
                  <a:schemeClr val="bg1"/>
                </a:solidFill>
              </a:rPr>
              <a:t>чивающие</a:t>
            </a:r>
            <a:r>
              <a:rPr lang="ru-RU" sz="600" b="1" dirty="0" smtClean="0">
                <a:solidFill>
                  <a:schemeClr val="bg1"/>
                </a:solidFill>
              </a:rPr>
              <a:t> факторы</a:t>
            </a:r>
          </a:p>
        </p:txBody>
      </p:sp>
      <p:sp>
        <p:nvSpPr>
          <p:cNvPr id="140" name="AutoShape 2"/>
          <p:cNvSpPr>
            <a:spLocks noChangeArrowheads="1"/>
          </p:cNvSpPr>
          <p:nvPr/>
        </p:nvSpPr>
        <p:spPr bwMode="gray">
          <a:xfrm>
            <a:off x="5239409" y="6113392"/>
            <a:ext cx="3473135" cy="360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45719" tIns="45719" rIns="45719" bIns="45719" anchor="ctr"/>
          <a:lstStyle/>
          <a:p>
            <a:pPr marL="228600" indent="-228600" defTabSz="665150" fontAlgn="base"/>
            <a:endParaRPr lang="ru-RU" sz="600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Синхронизация </a:t>
            </a:r>
            <a:r>
              <a:rPr lang="ru-RU" sz="600" dirty="0">
                <a:latin typeface="Arial" pitchFamily="34" charset="0"/>
                <a:cs typeface="Arial" pitchFamily="34" charset="0"/>
              </a:rPr>
              <a:t>схем, программ развития, документов тер. планирования и  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инвестиционных</a:t>
            </a: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программ</a:t>
            </a:r>
            <a:endParaRPr lang="ru-RU" sz="600" dirty="0">
              <a:latin typeface="Arial" pitchFamily="34" charset="0"/>
              <a:cs typeface="Arial" pitchFamily="34" charset="0"/>
            </a:endParaRPr>
          </a:p>
          <a:p>
            <a:pPr marL="228600" marR="0" lvl="0" indent="-228600" defTabSz="66515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AutoShape 2"/>
          <p:cNvSpPr>
            <a:spLocks noChangeArrowheads="1"/>
          </p:cNvSpPr>
          <p:nvPr/>
        </p:nvSpPr>
        <p:spPr bwMode="gray">
          <a:xfrm>
            <a:off x="2460620" y="6501612"/>
            <a:ext cx="2160000" cy="288000"/>
          </a:xfrm>
          <a:prstGeom prst="homePlate">
            <a:avLst>
              <a:gd name="adj" fmla="val 21618"/>
            </a:avLst>
          </a:prstGeom>
          <a:solidFill>
            <a:srgbClr val="D2E0E6"/>
          </a:solidFill>
          <a:ln w="9525" algn="ctr">
            <a:noFill/>
            <a:miter lim="800000"/>
            <a:headEnd/>
            <a:tailEnd/>
          </a:ln>
        </p:spPr>
        <p:txBody>
          <a:bodyPr lIns="0" tIns="45719" rIns="0" bIns="45719" anchor="ctr"/>
          <a:lstStyle/>
          <a:p>
            <a:pPr marL="228600" indent="-228600"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Анализ совместно с сетевыми организациями</a:t>
            </a:r>
          </a:p>
          <a:p>
            <a:pPr marL="228600" indent="-228600"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внутренних процессов </a:t>
            </a:r>
            <a:r>
              <a:rPr lang="ru-RU" sz="600" dirty="0" err="1" smtClean="0">
                <a:latin typeface="Arial" pitchFamily="34" charset="0"/>
                <a:cs typeface="Arial" pitchFamily="34" charset="0"/>
              </a:rPr>
              <a:t>ТП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 и рекомендации лучших практик</a:t>
            </a:r>
          </a:p>
          <a:p>
            <a:pPr marL="228600" indent="-228600" defTabSz="665150" fontAlgn="base"/>
            <a:r>
              <a:rPr lang="ru-RU" sz="600" dirty="0" smtClean="0">
                <a:latin typeface="Arial" pitchFamily="34" charset="0"/>
                <a:cs typeface="Arial" pitchFamily="34" charset="0"/>
              </a:rPr>
              <a:t>для внедрения всем сетевым организаций в субъекте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934861" y="6501612"/>
            <a:ext cx="1480822" cy="288000"/>
          </a:xfrm>
          <a:prstGeom prst="rect">
            <a:avLst/>
          </a:prstGeom>
          <a:solidFill>
            <a:srgbClr val="4F81BD"/>
          </a:solidFill>
          <a:ln w="9525" algn="ctr">
            <a:noFill/>
            <a:miter lim="800000"/>
            <a:headEnd/>
            <a:tailEnd/>
          </a:ln>
        </p:spPr>
        <p:txBody>
          <a:bodyPr vert="horz" lIns="0" tIns="34208" rIns="34208" bIns="34208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 smtClean="0">
                <a:solidFill>
                  <a:schemeClr val="bg1"/>
                </a:solidFill>
                <a:latin typeface="+mj-lt"/>
                <a:cs typeface="Arial" charset="0"/>
              </a:rPr>
              <a:t>Оптимизация внутреннего процесса технологического присоединения сетевых организаций</a:t>
            </a:r>
          </a:p>
        </p:txBody>
      </p:sp>
      <p:cxnSp>
        <p:nvCxnSpPr>
          <p:cNvPr id="144" name="Прямая соединительная линия 3"/>
          <p:cNvCxnSpPr/>
          <p:nvPr/>
        </p:nvCxnSpPr>
        <p:spPr bwMode="auto">
          <a:xfrm flipV="1">
            <a:off x="932021" y="6481516"/>
            <a:ext cx="7650000" cy="0"/>
          </a:xfrm>
          <a:prstGeom prst="line">
            <a:avLst/>
          </a:prstGeom>
          <a:noFill/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453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Object 1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2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tangle 113"/>
          <p:cNvSpPr/>
          <p:nvPr/>
        </p:nvSpPr>
        <p:spPr bwMode="auto">
          <a:xfrm>
            <a:off x="3860800" y="4211835"/>
            <a:ext cx="2940049" cy="252377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Оптимизация процедуры получения разрешения на проведение работ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22" y="163512"/>
            <a:ext cx="8963553" cy="831850"/>
          </a:xfrm>
          <a:noFill/>
          <a:effectLst/>
        </p:spPr>
        <p:txBody>
          <a:bodyPr wrap="square"/>
          <a:lstStyle/>
          <a:p>
            <a:r>
              <a:rPr lang="ru-RU" u="sng" dirty="0" smtClean="0"/>
              <a:t>Карта факторов:</a:t>
            </a:r>
            <a:r>
              <a:rPr lang="ru-RU" dirty="0" smtClean="0"/>
              <a:t> 10 ключевых факторов улучшения процесса технологического присоединения</a:t>
            </a:r>
            <a:endParaRPr lang="ru-RU" sz="1800" b="0" dirty="0" smtClean="0">
              <a:latin typeface="Arial"/>
            </a:endParaRPr>
          </a:p>
        </p:txBody>
      </p:sp>
      <p:sp>
        <p:nvSpPr>
          <p:cNvPr id="13" name="Rectangle 63"/>
          <p:cNvSpPr>
            <a:spLocks noChangeArrowheads="1"/>
          </p:cNvSpPr>
          <p:nvPr/>
        </p:nvSpPr>
        <p:spPr bwMode="gray">
          <a:xfrm>
            <a:off x="481600" y="5590992"/>
            <a:ext cx="9003920" cy="24622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45720" bIns="45720" anchor="b">
            <a:spAutoFit/>
          </a:bodyPr>
          <a:lstStyle/>
          <a:p>
            <a:pPr algn="ctr"/>
            <a:r>
              <a:rPr lang="ru-RU" sz="1000" b="1" dirty="0" smtClean="0"/>
              <a:t>Обеспечивающие факторы</a:t>
            </a:r>
            <a:endParaRPr lang="en-US" sz="1000" b="1" dirty="0" smtClean="0"/>
          </a:p>
        </p:txBody>
      </p:sp>
      <p:sp>
        <p:nvSpPr>
          <p:cNvPr id="24" name="Rectangle 23"/>
          <p:cNvSpPr/>
          <p:nvPr/>
        </p:nvSpPr>
        <p:spPr bwMode="auto">
          <a:xfrm>
            <a:off x="587374" y="6065308"/>
            <a:ext cx="8909050" cy="1368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</a:rPr>
              <a:t>Наличие утвержденного порядка (регламента) синхронизации схем и программ развития электроэнергетики субъектов РФ и документов территориального планирования (включая </a:t>
            </a:r>
            <a:r>
              <a:rPr lang="ru-RU" sz="700" dirty="0" err="1" smtClean="0">
                <a:solidFill>
                  <a:srgbClr val="000000"/>
                </a:solidFill>
              </a:rPr>
              <a:t>ППТ</a:t>
            </a:r>
            <a:r>
              <a:rPr lang="ru-RU" sz="700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87374" y="5908372"/>
            <a:ext cx="8909050" cy="136848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888360" fontAlgn="base">
              <a:buClr>
                <a:srgbClr val="345782"/>
              </a:buClr>
              <a:buSzPct val="100000"/>
              <a:buFont typeface=""/>
            </a:pPr>
            <a:r>
              <a:rPr lang="ru-RU" sz="700" b="1" dirty="0" smtClean="0"/>
              <a:t>Наличие схем и программ развития электроэнергетики субъектов РФ и их </a:t>
            </a:r>
            <a:r>
              <a:rPr lang="ru-RU" sz="700" b="1" dirty="0" smtClean="0">
                <a:solidFill>
                  <a:srgbClr val="000000"/>
                </a:solidFill>
              </a:rPr>
              <a:t>синхронизация с документам территориального планирования</a:t>
            </a:r>
            <a:endParaRPr lang="ru-RU" sz="700" b="1" dirty="0" smtClean="0"/>
          </a:p>
        </p:txBody>
      </p:sp>
      <p:grpSp>
        <p:nvGrpSpPr>
          <p:cNvPr id="3" name="Group 102"/>
          <p:cNvGrpSpPr/>
          <p:nvPr/>
        </p:nvGrpSpPr>
        <p:grpSpPr>
          <a:xfrm>
            <a:off x="495050" y="5296069"/>
            <a:ext cx="2834200" cy="215444"/>
            <a:chOff x="6600575" y="6424173"/>
            <a:chExt cx="2834200" cy="215444"/>
          </a:xfrm>
        </p:grpSpPr>
        <p:sp>
          <p:nvSpPr>
            <p:cNvPr id="53" name="TextBox 52"/>
            <p:cNvSpPr txBox="1"/>
            <p:nvPr/>
          </p:nvSpPr>
          <p:spPr>
            <a:xfrm>
              <a:off x="6989352" y="6424173"/>
              <a:ext cx="2445423" cy="215444"/>
            </a:xfrm>
            <a:prstGeom prst="rect">
              <a:avLst/>
            </a:prstGeom>
          </p:spPr>
          <p:txBody>
            <a:bodyPr wrap="square" lIns="91440" tIns="0" rIns="0" bIns="0" rtlCol="0">
              <a:spAutoFit/>
            </a:bodyPr>
            <a:lstStyle/>
            <a:p>
              <a:r>
                <a:rPr lang="ru-RU" sz="700" dirty="0" smtClean="0">
                  <a:solidFill>
                    <a:srgbClr val="000000"/>
                  </a:solidFill>
                </a:rPr>
                <a:t>Средний срок для случая с выполнением мероприятий "Последней мили" дни,</a:t>
              </a:r>
              <a:r>
                <a:rPr lang="en-US" sz="700" dirty="0" smtClean="0">
                  <a:solidFill>
                    <a:srgbClr val="000000"/>
                  </a:solidFill>
                </a:rPr>
                <a:t> </a:t>
              </a:r>
              <a:r>
                <a:rPr lang="ru-RU" sz="700" dirty="0" smtClean="0">
                  <a:solidFill>
                    <a:srgbClr val="000000"/>
                  </a:solidFill>
                </a:rPr>
                <a:t>данные субъектов РФ</a:t>
              </a:r>
              <a:endParaRPr lang="en-US" sz="7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6600575" y="6428609"/>
              <a:ext cx="419350" cy="180000"/>
            </a:xfrm>
            <a:prstGeom prst="ellipse">
              <a:avLst/>
            </a:prstGeom>
            <a:solidFill>
              <a:srgbClr val="DCC05A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889000" fontAlgn="base"/>
              <a:r>
                <a:rPr lang="ru-RU" sz="800" dirty="0" err="1" smtClean="0"/>
                <a:t>ХХ</a:t>
              </a:r>
              <a:endParaRPr lang="en-US" sz="800" dirty="0" err="1" smtClean="0"/>
            </a:p>
          </p:txBody>
        </p:sp>
      </p:grpSp>
      <p:sp>
        <p:nvSpPr>
          <p:cNvPr id="110" name="Rectangle 109"/>
          <p:cNvSpPr/>
          <p:nvPr/>
        </p:nvSpPr>
        <p:spPr bwMode="auto">
          <a:xfrm>
            <a:off x="7791293" y="4282409"/>
            <a:ext cx="1857455" cy="12926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</a:rPr>
              <a:t>Ответственность глав муниципалитетов за выполнение регламентов по срокам </a:t>
            </a:r>
            <a:r>
              <a:rPr lang="ru-RU" sz="700" dirty="0" err="1" smtClean="0">
                <a:solidFill>
                  <a:srgbClr val="000000"/>
                </a:solidFill>
              </a:rPr>
              <a:t>ТП</a:t>
            </a:r>
            <a:r>
              <a:rPr lang="ru-RU" sz="700" dirty="0" smtClean="0">
                <a:solidFill>
                  <a:srgbClr val="000000"/>
                </a:solidFill>
              </a:rPr>
              <a:t> и наличие в системе мотивации показателей по соблюдению сроков </a:t>
            </a:r>
            <a:r>
              <a:rPr lang="ru-RU" sz="700" dirty="0" err="1" smtClean="0">
                <a:solidFill>
                  <a:srgbClr val="000000"/>
                </a:solidFill>
              </a:rPr>
              <a:t>ТП</a:t>
            </a:r>
            <a:endParaRPr lang="ru-RU" sz="700" dirty="0" smtClean="0">
              <a:solidFill>
                <a:srgbClr val="000000"/>
              </a:solidFill>
            </a:endParaRPr>
          </a:p>
          <a:p>
            <a:pPr marL="174625" lvl="1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</a:rPr>
              <a:t>Ответственность заявителей за своевременное подписание документов, наличие механизмов информирования и контроля </a:t>
            </a:r>
            <a:endParaRPr lang="en-US" sz="700" dirty="0" smtClean="0">
              <a:solidFill>
                <a:srgbClr val="000000"/>
              </a:solidFill>
            </a:endParaRPr>
          </a:p>
          <a:p>
            <a:pPr marL="174625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</a:rPr>
              <a:t>Синхронизация инвестиционных программ субъектов инфраструктуры (смежных инфраструктурных организаций, в т.ч. вышестоящих сетевых организаций) </a:t>
            </a:r>
          </a:p>
          <a:p>
            <a:pPr marL="174625" indent="-174625" defTabSz="888360">
              <a:buClr>
                <a:srgbClr val="345782"/>
              </a:buClr>
              <a:buSzPct val="100000"/>
              <a:buFont typeface="Arial"/>
              <a:buChar char="•"/>
            </a:pPr>
            <a:endParaRPr lang="ru-RU" sz="7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467529" y="1080147"/>
            <a:ext cx="5087357" cy="281255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lIns="68415" tIns="68415" rIns="68415" bIns="68415" anchor="ctr"/>
          <a:lstStyle/>
          <a:p>
            <a:pPr marR="0" indent="0" algn="ctr" defTabSz="684154" fontAlgn="base">
              <a:buSzPct val="100000"/>
            </a:pPr>
            <a:r>
              <a:rPr lang="ru-RU" sz="1200" b="1" dirty="0" smtClean="0">
                <a:solidFill>
                  <a:srgbClr val="1F497D"/>
                </a:solidFill>
              </a:rPr>
              <a:t>Технологическое присоединение к электросети</a:t>
            </a:r>
            <a:endParaRPr lang="en-US" sz="1200" b="1" dirty="0" smtClean="0">
              <a:solidFill>
                <a:srgbClr val="1F497D"/>
              </a:solidFill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902397" y="1130071"/>
            <a:ext cx="554660" cy="193846"/>
          </a:xfrm>
          <a:prstGeom prst="ellipse">
            <a:avLst/>
          </a:prstGeom>
          <a:solidFill>
            <a:srgbClr val="DCC05A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dirty="0" smtClean="0"/>
              <a:t>40-491 </a:t>
            </a:r>
            <a:r>
              <a:rPr lang="ru-RU" sz="800" dirty="0" err="1" smtClean="0"/>
              <a:t>дн</a:t>
            </a:r>
            <a:r>
              <a:rPr lang="ru-RU" sz="800" dirty="0" smtClean="0"/>
              <a:t>.</a:t>
            </a:r>
            <a:endParaRPr lang="en-US" sz="800" dirty="0" err="1" smtClean="0"/>
          </a:p>
        </p:txBody>
      </p:sp>
      <p:sp>
        <p:nvSpPr>
          <p:cNvPr id="63" name="ValueChainStarter"/>
          <p:cNvSpPr/>
          <p:nvPr/>
        </p:nvSpPr>
        <p:spPr bwMode="auto">
          <a:xfrm>
            <a:off x="2793554" y="1486124"/>
            <a:ext cx="4084093" cy="281255"/>
          </a:xfrm>
          <a:prstGeom prst="chevron">
            <a:avLst>
              <a:gd name="adj" fmla="val 28571"/>
            </a:avLst>
          </a:prstGeom>
          <a:solidFill>
            <a:srgbClr val="EEA632"/>
          </a:solidFill>
          <a:ln w="9525" cap="flat" cmpd="sng" algn="ctr">
            <a:solidFill>
              <a:srgbClr val="EEA6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smtClean="0">
                <a:solidFill>
                  <a:schemeClr val="bg1"/>
                </a:solidFill>
              </a:rPr>
              <a:t>Выполнение мероприятий</a:t>
            </a:r>
            <a:endParaRPr lang="ru-RU" sz="1000" b="1" dirty="0" smtClean="0">
              <a:solidFill>
                <a:schemeClr val="bg1"/>
              </a:solidFill>
            </a:endParaRPr>
          </a:p>
        </p:txBody>
      </p:sp>
      <p:sp>
        <p:nvSpPr>
          <p:cNvPr id="64" name="ValueChainStarter"/>
          <p:cNvSpPr/>
          <p:nvPr/>
        </p:nvSpPr>
        <p:spPr bwMode="auto">
          <a:xfrm>
            <a:off x="481600" y="1486124"/>
            <a:ext cx="2254509" cy="281255"/>
          </a:xfrm>
          <a:prstGeom prst="homePlate">
            <a:avLst>
              <a:gd name="adj" fmla="val 28571"/>
            </a:avLst>
          </a:prstGeom>
          <a:solidFill>
            <a:srgbClr val="1F497D"/>
          </a:solidFill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000" b="1" dirty="0" smtClean="0">
                <a:solidFill>
                  <a:schemeClr val="bg1"/>
                </a:solidFill>
              </a:rPr>
              <a:t>Заключение</a:t>
            </a:r>
            <a:r>
              <a:rPr lang="en-US" sz="1000" b="1" dirty="0" smtClean="0">
                <a:solidFill>
                  <a:schemeClr val="bg1"/>
                </a:solidFill>
              </a:rPr>
              <a:t/>
            </a:r>
            <a:br>
              <a:rPr lang="en-US" sz="1000" b="1" dirty="0" smtClean="0">
                <a:solidFill>
                  <a:schemeClr val="bg1"/>
                </a:solidFill>
              </a:rPr>
            </a:br>
            <a:r>
              <a:rPr lang="ru-RU" sz="1000" b="1" dirty="0" smtClean="0">
                <a:solidFill>
                  <a:schemeClr val="bg1"/>
                </a:solidFill>
              </a:rPr>
              <a:t>договора</a:t>
            </a:r>
          </a:p>
        </p:txBody>
      </p:sp>
      <p:sp>
        <p:nvSpPr>
          <p:cNvPr id="65" name="ValueChainStarter"/>
          <p:cNvSpPr/>
          <p:nvPr/>
        </p:nvSpPr>
        <p:spPr bwMode="auto">
          <a:xfrm>
            <a:off x="6935092" y="1486124"/>
            <a:ext cx="2605723" cy="281255"/>
          </a:xfrm>
          <a:prstGeom prst="chevron">
            <a:avLst>
              <a:gd name="adj" fmla="val 28571"/>
            </a:avLst>
          </a:prstGeom>
          <a:solidFill>
            <a:srgbClr val="5BAD82"/>
          </a:solidFill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smtClean="0">
                <a:solidFill>
                  <a:schemeClr val="bg1"/>
                </a:solidFill>
              </a:rPr>
              <a:t>Оформление ТП</a:t>
            </a:r>
            <a:endParaRPr lang="ru-RU" sz="1000" b="1" dirty="0" smtClean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6486" y="1803506"/>
            <a:ext cx="921703" cy="1590611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Принятие заявки на </a:t>
            </a:r>
            <a:r>
              <a:rPr lang="ru-RU" sz="800" b="1" dirty="0" err="1" smtClean="0"/>
              <a:t>ТП</a:t>
            </a:r>
            <a:endParaRPr lang="ru-RU" sz="800" b="1" dirty="0" smtClean="0"/>
          </a:p>
        </p:txBody>
      </p:sp>
      <p:sp>
        <p:nvSpPr>
          <p:cNvPr id="68" name="Rectangle 67"/>
          <p:cNvSpPr/>
          <p:nvPr/>
        </p:nvSpPr>
        <p:spPr bwMode="auto">
          <a:xfrm>
            <a:off x="576486" y="3574767"/>
            <a:ext cx="921703" cy="866538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9" rIns="0" bIns="4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Подготовка и направление  оферты договора </a:t>
            </a:r>
            <a:r>
              <a:rPr lang="ru-RU" sz="800" b="1" dirty="0" err="1" smtClean="0"/>
              <a:t>ТП</a:t>
            </a:r>
            <a:r>
              <a:rPr lang="ru-RU" sz="800" b="1" dirty="0" smtClean="0"/>
              <a:t> и ТУ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888440" y="1858181"/>
            <a:ext cx="921703" cy="83958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Торгово-закупочные процедуры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888440" y="2796800"/>
            <a:ext cx="921703" cy="560476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Заключение договора подряда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2888440" y="3529432"/>
            <a:ext cx="921703" cy="560476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2" tIns="45712" rIns="45712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Исполнение договора подряда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7029086" y="1803507"/>
            <a:ext cx="921703" cy="474464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" tIns="45712" rIns="10800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Проведение осмотра </a:t>
            </a:r>
            <a:r>
              <a:rPr lang="ru-RU" sz="800" b="1" dirty="0" err="1" smtClean="0"/>
              <a:t>ЭПУ</a:t>
            </a:r>
            <a:endParaRPr lang="ru-RU" sz="800" b="1" dirty="0" smtClean="0"/>
          </a:p>
        </p:txBody>
      </p:sp>
      <p:sp>
        <p:nvSpPr>
          <p:cNvPr id="74" name="Rectangle 73"/>
          <p:cNvSpPr/>
          <p:nvPr/>
        </p:nvSpPr>
        <p:spPr bwMode="auto">
          <a:xfrm>
            <a:off x="7029086" y="2362996"/>
            <a:ext cx="921703" cy="560476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" tIns="45712" rIns="10800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Выдача </a:t>
            </a:r>
            <a:r>
              <a:rPr lang="ru-RU" sz="800" b="1" dirty="0" err="1" smtClean="0"/>
              <a:t>АТП</a:t>
            </a:r>
            <a:endParaRPr lang="ru-RU" sz="800" b="1" dirty="0" smtClean="0"/>
          </a:p>
        </p:txBody>
      </p:sp>
      <p:sp>
        <p:nvSpPr>
          <p:cNvPr id="76" name="Rectangle 75"/>
          <p:cNvSpPr/>
          <p:nvPr/>
        </p:nvSpPr>
        <p:spPr bwMode="auto">
          <a:xfrm>
            <a:off x="7029086" y="3247483"/>
            <a:ext cx="921703" cy="560476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" tIns="45712" rIns="10800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840" fontAlgn="base"/>
            <a:r>
              <a:rPr lang="ru-RU" sz="800" b="1" dirty="0" smtClean="0"/>
              <a:t>Заключение договора </a:t>
            </a:r>
            <a:r>
              <a:rPr lang="ru-RU" sz="800" b="1" dirty="0" err="1" smtClean="0"/>
              <a:t>энергоснабже-ния</a:t>
            </a:r>
            <a:endParaRPr lang="ru-RU" sz="800" b="1" dirty="0" smtClean="0"/>
          </a:p>
        </p:txBody>
      </p:sp>
      <p:sp>
        <p:nvSpPr>
          <p:cNvPr id="77" name="Rectangle 76"/>
          <p:cNvSpPr/>
          <p:nvPr/>
        </p:nvSpPr>
        <p:spPr bwMode="auto">
          <a:xfrm>
            <a:off x="473901" y="1680761"/>
            <a:ext cx="59740" cy="866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785855" y="1680761"/>
            <a:ext cx="59740" cy="866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926501" y="1680761"/>
            <a:ext cx="59740" cy="866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cxnSp>
        <p:nvCxnSpPr>
          <p:cNvPr id="80" name="Elbow Connector 96"/>
          <p:cNvCxnSpPr>
            <a:stCxn id="77" idx="2"/>
            <a:endCxn id="67" idx="1"/>
          </p:cNvCxnSpPr>
          <p:nvPr/>
        </p:nvCxnSpPr>
        <p:spPr bwMode="auto">
          <a:xfrm rot="16200000" flipH="1">
            <a:off x="124412" y="2146737"/>
            <a:ext cx="831433" cy="72715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Elbow Connector 96"/>
          <p:cNvCxnSpPr>
            <a:stCxn id="77" idx="2"/>
            <a:endCxn id="68" idx="1"/>
          </p:cNvCxnSpPr>
          <p:nvPr/>
        </p:nvCxnSpPr>
        <p:spPr bwMode="auto">
          <a:xfrm rot="16200000" flipH="1">
            <a:off x="-580200" y="2851349"/>
            <a:ext cx="2240657" cy="72715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Elbow Connector 96"/>
          <p:cNvCxnSpPr>
            <a:stCxn id="78" idx="2"/>
            <a:endCxn id="72" idx="1"/>
          </p:cNvCxnSpPr>
          <p:nvPr/>
        </p:nvCxnSpPr>
        <p:spPr bwMode="auto">
          <a:xfrm rot="16200000" flipH="1">
            <a:off x="1830937" y="2752166"/>
            <a:ext cx="2042291" cy="72715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Elbow Connector 96"/>
          <p:cNvCxnSpPr>
            <a:stCxn id="78" idx="2"/>
            <a:endCxn id="71" idx="1"/>
          </p:cNvCxnSpPr>
          <p:nvPr/>
        </p:nvCxnSpPr>
        <p:spPr bwMode="auto">
          <a:xfrm rot="16200000" flipH="1">
            <a:off x="2197253" y="2385850"/>
            <a:ext cx="1309659" cy="72715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Elbow Connector 96"/>
          <p:cNvCxnSpPr>
            <a:stCxn id="78" idx="2"/>
            <a:endCxn id="70" idx="1"/>
          </p:cNvCxnSpPr>
          <p:nvPr/>
        </p:nvCxnSpPr>
        <p:spPr bwMode="auto">
          <a:xfrm rot="16200000" flipH="1">
            <a:off x="2596786" y="1986317"/>
            <a:ext cx="510592" cy="72715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Elbow Connector 96"/>
          <p:cNvCxnSpPr>
            <a:stCxn id="79" idx="2"/>
            <a:endCxn id="76" idx="1"/>
          </p:cNvCxnSpPr>
          <p:nvPr/>
        </p:nvCxnSpPr>
        <p:spPr bwMode="auto">
          <a:xfrm rot="16200000" flipH="1">
            <a:off x="6112557" y="2611192"/>
            <a:ext cx="1760342" cy="72715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Elbow Connector 96"/>
          <p:cNvCxnSpPr>
            <a:stCxn id="79" idx="2"/>
            <a:endCxn id="74" idx="1"/>
          </p:cNvCxnSpPr>
          <p:nvPr/>
        </p:nvCxnSpPr>
        <p:spPr bwMode="auto">
          <a:xfrm rot="16200000" flipH="1">
            <a:off x="6554801" y="2168948"/>
            <a:ext cx="875855" cy="72715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Elbow Connector 96"/>
          <p:cNvCxnSpPr>
            <a:stCxn id="79" idx="2"/>
            <a:endCxn id="73" idx="1"/>
          </p:cNvCxnSpPr>
          <p:nvPr/>
        </p:nvCxnSpPr>
        <p:spPr bwMode="auto">
          <a:xfrm rot="16200000" flipH="1">
            <a:off x="6856048" y="1867701"/>
            <a:ext cx="273360" cy="72715"/>
          </a:xfrm>
          <a:prstGeom prst="bentConnector2">
            <a:avLst/>
          </a:prstGeom>
          <a:noFill/>
          <a:ln w="9525" cap="flat" cmpd="sng" algn="ctr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Rectangle 123"/>
          <p:cNvSpPr/>
          <p:nvPr/>
        </p:nvSpPr>
        <p:spPr bwMode="auto">
          <a:xfrm>
            <a:off x="1543049" y="1795462"/>
            <a:ext cx="1117600" cy="467820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Удобство подачи</a:t>
            </a: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ru-RU" sz="700" b="1" dirty="0" smtClean="0"/>
              <a:t>заявки на ТП </a:t>
            </a:r>
            <a:r>
              <a:rPr lang="ru-RU" sz="700" b="1" dirty="0" err="1" smtClean="0"/>
              <a:t>энергопринимающих</a:t>
            </a:r>
            <a:r>
              <a:rPr lang="ru-RU" sz="700" b="1" dirty="0" smtClean="0"/>
              <a:t> устройств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543049" y="2277603"/>
            <a:ext cx="1117600" cy="467820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Доля заявок, поданных в электронном виде через Интернет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3860800" y="1869477"/>
            <a:ext cx="2940049" cy="360099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Наличие упрощенной системы осуществления закупок по строительству (реконструкции) объектов </a:t>
            </a:r>
            <a:r>
              <a:rPr lang="ru-RU" sz="700" b="1" dirty="0" err="1" smtClean="0"/>
              <a:t>электросетевого</a:t>
            </a:r>
            <a:r>
              <a:rPr lang="ru-RU" sz="700" b="1" dirty="0" smtClean="0"/>
              <a:t> хозяйства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860800" y="2243663"/>
            <a:ext cx="2940049" cy="467820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Заключение сетевой организацией договоров на выполнение работ по строительству линейных и стационарных объектов электроснабжения на планируемые объемы ТП ("рамочных договоров")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860800" y="2821013"/>
            <a:ext cx="2940049" cy="252377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Упрощенная процедура проведения работ по строительству (реконструкции)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860800" y="3087383"/>
            <a:ext cx="2940049" cy="360099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Возможность проведения работ по строительству (реконструкции) объектов </a:t>
            </a:r>
            <a:r>
              <a:rPr lang="ru-RU" sz="7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электросетевого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хозяйства без получения разрешения на строительство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860800" y="3539997"/>
            <a:ext cx="2940049" cy="252377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Упрощенная процедура размещения объектов </a:t>
            </a:r>
            <a:r>
              <a:rPr lang="ru-RU" sz="700" b="1" dirty="0" err="1" smtClean="0"/>
              <a:t>электросетевого</a:t>
            </a:r>
            <a:r>
              <a:rPr lang="ru-RU" sz="700" b="1" dirty="0" smtClean="0"/>
              <a:t> хозяйства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3860800" y="3778537"/>
            <a:ext cx="2940049" cy="360099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Возможность размещения  объектов </a:t>
            </a:r>
            <a:r>
              <a:rPr lang="ru-RU" sz="7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электросетевого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хозяйства  на муниципальных и государственных землях без их предоставления земельных участков и установления сервитутов</a:t>
            </a:r>
          </a:p>
        </p:txBody>
      </p:sp>
      <p:sp>
        <p:nvSpPr>
          <p:cNvPr id="138" name="Rectangle 137"/>
          <p:cNvSpPr/>
          <p:nvPr/>
        </p:nvSpPr>
        <p:spPr bwMode="auto">
          <a:xfrm>
            <a:off x="7996545" y="2362996"/>
            <a:ext cx="1455430" cy="239067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1" algn="ctr" defTabSz="888840" fontAlgn="base"/>
            <a:r>
              <a:rPr lang="ru-RU" sz="700" b="1" dirty="0" smtClean="0"/>
              <a:t>Быстрая процедура</a:t>
            </a:r>
            <a:endParaRPr lang="en-US" sz="700" b="1" dirty="0" smtClean="0"/>
          </a:p>
          <a:p>
            <a:pPr marL="0" lvl="1" algn="ctr" defTabSz="888840" fontAlgn="base"/>
            <a:r>
              <a:rPr lang="ru-RU" sz="700" b="1" dirty="0" smtClean="0"/>
              <a:t>выдачи </a:t>
            </a:r>
            <a:r>
              <a:rPr lang="ru-RU" sz="700" b="1" dirty="0" err="1" smtClean="0"/>
              <a:t>АТП</a:t>
            </a:r>
            <a:endParaRPr lang="ru-RU" sz="700" b="1" dirty="0" smtClean="0"/>
          </a:p>
        </p:txBody>
      </p:sp>
      <p:sp>
        <p:nvSpPr>
          <p:cNvPr id="139" name="TextBox 138"/>
          <p:cNvSpPr txBox="1"/>
          <p:nvPr/>
        </p:nvSpPr>
        <p:spPr>
          <a:xfrm>
            <a:off x="7996546" y="2577518"/>
            <a:ext cx="1455429" cy="683264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Наличие возможности составления и выдачи </a:t>
            </a:r>
            <a:r>
              <a:rPr lang="ru-RU" sz="7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заяви-телю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7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АТП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и иных документов, связанных с ТП, при осуществлении включения </a:t>
            </a:r>
            <a:r>
              <a:rPr lang="ru-RU" sz="7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ЭПУ</a:t>
            </a:r>
            <a:endParaRPr lang="ru-RU" sz="7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1543049" y="3594293"/>
            <a:ext cx="1117600" cy="360099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Прозрачность расчета платы за ТП для заявителя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1543049" y="3973485"/>
            <a:ext cx="1117600" cy="467820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Наличие информации о наиболее выгодном варианте оплаты (за км и кВт)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860800" y="4471384"/>
            <a:ext cx="2940049" cy="467820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Совокупный регламентный срок получения документов, разрешений и согласований </a:t>
            </a:r>
            <a:r>
              <a:rPr lang="ru-RU" sz="7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ПСД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 необходимых для получения ордера на проведение работ в муниципальном образовании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Срок предоставления "ордера на земляные работы"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2952750" y="4375391"/>
            <a:ext cx="857393" cy="50141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2" rIns="0" bIns="457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i="1" dirty="0" smtClean="0"/>
              <a:t>ПИР, поставка оборудования и материалов, </a:t>
            </a:r>
            <a:r>
              <a:rPr lang="ru-RU" sz="800" i="1" dirty="0" err="1" smtClean="0"/>
              <a:t>CMP</a:t>
            </a:r>
            <a:r>
              <a:rPr lang="ru-RU" sz="800" i="1" dirty="0" smtClean="0"/>
              <a:t>, ПНР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2856690" y="5326286"/>
            <a:ext cx="82550" cy="6015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ru-RU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7029088" y="4191188"/>
            <a:ext cx="716862" cy="1368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360" fontAlgn="base">
              <a:buClr>
                <a:srgbClr val="345782"/>
              </a:buClr>
              <a:buSzPct val="100000"/>
              <a:buFont typeface=""/>
            </a:pPr>
            <a:r>
              <a:rPr lang="ru-RU" sz="700" b="1" dirty="0" smtClean="0"/>
              <a:t>Обще</a:t>
            </a:r>
            <a:r>
              <a:rPr lang="en-US" sz="700" b="1" dirty="0" smtClean="0"/>
              <a:t>-</a:t>
            </a:r>
            <a:r>
              <a:rPr lang="ru-RU" sz="700" b="1" dirty="0" err="1" smtClean="0"/>
              <a:t>укрепляю-щие</a:t>
            </a:r>
            <a:r>
              <a:rPr lang="ru-RU" sz="700" b="1" dirty="0" smtClean="0"/>
              <a:t> меры для всех субъектов</a:t>
            </a:r>
          </a:p>
        </p:txBody>
      </p:sp>
      <p:cxnSp>
        <p:nvCxnSpPr>
          <p:cNvPr id="120" name="Elbow Connector 119"/>
          <p:cNvCxnSpPr>
            <a:stCxn id="64" idx="0"/>
            <a:endCxn id="60" idx="2"/>
          </p:cNvCxnSpPr>
          <p:nvPr/>
        </p:nvCxnSpPr>
        <p:spPr bwMode="auto">
          <a:xfrm rot="5400000" flipH="1" flipV="1">
            <a:off x="3227581" y="-297503"/>
            <a:ext cx="124722" cy="3442532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3457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Elbow Connector 121"/>
          <p:cNvCxnSpPr>
            <a:stCxn id="65" idx="0"/>
            <a:endCxn id="60" idx="2"/>
          </p:cNvCxnSpPr>
          <p:nvPr/>
        </p:nvCxnSpPr>
        <p:spPr bwMode="auto">
          <a:xfrm rot="16200000" flipV="1">
            <a:off x="6542131" y="-169521"/>
            <a:ext cx="124722" cy="318656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3457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Elbow Connector 144"/>
          <p:cNvCxnSpPr>
            <a:endCxn id="60" idx="2"/>
          </p:cNvCxnSpPr>
          <p:nvPr/>
        </p:nvCxnSpPr>
        <p:spPr bwMode="auto">
          <a:xfrm rot="16200000" flipV="1">
            <a:off x="4954263" y="1418348"/>
            <a:ext cx="116241" cy="234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3457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Oval 105"/>
          <p:cNvSpPr/>
          <p:nvPr/>
        </p:nvSpPr>
        <p:spPr bwMode="auto">
          <a:xfrm>
            <a:off x="2092134" y="1514625"/>
            <a:ext cx="554660" cy="193846"/>
          </a:xfrm>
          <a:prstGeom prst="ellipse">
            <a:avLst/>
          </a:prstGeom>
          <a:solidFill>
            <a:srgbClr val="DCC05A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dirty="0" smtClean="0"/>
              <a:t>7-90 </a:t>
            </a:r>
            <a:r>
              <a:rPr lang="ru-RU" sz="800" dirty="0" err="1" smtClean="0"/>
              <a:t>дн</a:t>
            </a:r>
            <a:r>
              <a:rPr lang="ru-RU" sz="800" dirty="0" smtClean="0"/>
              <a:t>.</a:t>
            </a:r>
            <a:endParaRPr lang="en-US" sz="800" dirty="0" err="1" smtClean="0"/>
          </a:p>
        </p:txBody>
      </p:sp>
      <p:sp>
        <p:nvSpPr>
          <p:cNvPr id="107" name="Oval 106"/>
          <p:cNvSpPr/>
          <p:nvPr/>
        </p:nvSpPr>
        <p:spPr bwMode="auto">
          <a:xfrm>
            <a:off x="6221860" y="1528480"/>
            <a:ext cx="554660" cy="193846"/>
          </a:xfrm>
          <a:prstGeom prst="ellipse">
            <a:avLst/>
          </a:prstGeom>
          <a:solidFill>
            <a:srgbClr val="DCC05A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dirty="0" smtClean="0"/>
              <a:t>37-482 </a:t>
            </a:r>
            <a:r>
              <a:rPr lang="ru-RU" sz="800" dirty="0" err="1" smtClean="0"/>
              <a:t>дн</a:t>
            </a:r>
            <a:r>
              <a:rPr lang="ru-RU" sz="800" dirty="0" smtClean="0"/>
              <a:t>.</a:t>
            </a:r>
            <a:endParaRPr lang="en-US" sz="800" dirty="0" err="1" smtClean="0"/>
          </a:p>
        </p:txBody>
      </p:sp>
      <p:sp>
        <p:nvSpPr>
          <p:cNvPr id="109" name="Oval 108"/>
          <p:cNvSpPr/>
          <p:nvPr/>
        </p:nvSpPr>
        <p:spPr bwMode="auto">
          <a:xfrm>
            <a:off x="8880115" y="1528480"/>
            <a:ext cx="554660" cy="193846"/>
          </a:xfrm>
          <a:prstGeom prst="ellipse">
            <a:avLst/>
          </a:prstGeom>
          <a:solidFill>
            <a:srgbClr val="DCC05A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800" dirty="0" smtClean="0"/>
              <a:t>9-213 </a:t>
            </a:r>
            <a:r>
              <a:rPr lang="ru-RU" sz="800" dirty="0" err="1" smtClean="0"/>
              <a:t>дн</a:t>
            </a:r>
            <a:r>
              <a:rPr lang="ru-RU" sz="800" dirty="0" smtClean="0"/>
              <a:t>.</a:t>
            </a:r>
            <a:endParaRPr lang="en-US" sz="800" dirty="0" err="1" smtClean="0"/>
          </a:p>
        </p:txBody>
      </p:sp>
      <p:sp>
        <p:nvSpPr>
          <p:cNvPr id="93" name="Rectangle 92"/>
          <p:cNvSpPr/>
          <p:nvPr/>
        </p:nvSpPr>
        <p:spPr bwMode="auto">
          <a:xfrm>
            <a:off x="8007432" y="3247483"/>
            <a:ext cx="1455430" cy="252377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1" algn="ctr" defTabSz="888840" fontAlgn="base"/>
            <a:r>
              <a:rPr lang="ru-RU" sz="700" b="1" dirty="0" smtClean="0"/>
              <a:t>Взаимодействие заявителя</a:t>
            </a:r>
          </a:p>
          <a:p>
            <a:pPr marL="0" lvl="1" algn="ctr" defTabSz="888840" fontAlgn="base"/>
            <a:r>
              <a:rPr lang="ru-RU" sz="700" b="1" dirty="0" smtClean="0"/>
              <a:t> с энергосбытовой компанией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007433" y="3488756"/>
            <a:ext cx="1455429" cy="575542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Количество дней, </a:t>
            </a:r>
            <a:r>
              <a:rPr lang="ru-RU" sz="7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допол-нительно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затраченных заявителем на заключение договора с </a:t>
            </a:r>
            <a:r>
              <a:rPr lang="ru-RU" sz="7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энерго-снабжающей</a:t>
            </a: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организацией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1543049" y="2831792"/>
            <a:ext cx="1117600" cy="252377"/>
          </a:xfrm>
          <a:prstGeom prst="rect">
            <a:avLst/>
          </a:prstGeom>
          <a:solidFill>
            <a:srgbClr val="D99694"/>
          </a:solidFill>
          <a:ln w="9525" cap="flat" cmpd="sng" algn="ctr">
            <a:solidFill>
              <a:srgbClr val="D9969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8288" rIns="0" bIns="1828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888840" fontAlgn="base"/>
            <a:r>
              <a:rPr lang="ru-RU" sz="700" b="1" dirty="0" smtClean="0"/>
              <a:t>Наличие личного кабинета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543049" y="3078616"/>
            <a:ext cx="1117600" cy="467820"/>
          </a:xfrm>
          <a:prstGeom prst="rect">
            <a:avLst/>
          </a:prstGeom>
        </p:spPr>
        <p:txBody>
          <a:bodyPr wrap="square" lIns="18288" tIns="18288" rIns="0" bIns="18288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Наличие функционального ЛК на сайте сетевой организации</a:t>
            </a:r>
          </a:p>
        </p:txBody>
      </p:sp>
      <p:sp>
        <p:nvSpPr>
          <p:cNvPr id="66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" name="Rectangle 68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2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2" name="think-cell Slide" r:id="rId73" imgW="270" imgH="270" progId="TCLayout.ActiveDocument.1">
                  <p:embed/>
                </p:oleObj>
              </mc:Choice>
              <mc:Fallback>
                <p:oleObj name="think-cell Slide" r:id="rId73" imgW="270" imgH="270" progId="TCLayout.ActiveDocument.1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endParaRPr kumimoji="0" lang="en-US" sz="1000" u="none" strike="noStrike" cap="none" normalizeH="0" dirty="0" smtClean="0">
              <a:solidFill>
                <a:schemeClr val="tx1"/>
              </a:solidFill>
              <a:effectLst/>
              <a:ea typeface="Tahoma"/>
              <a:cs typeface="Tahoma"/>
              <a:sym typeface="+mn-lt"/>
            </a:endParaRPr>
          </a:p>
        </p:txBody>
      </p:sp>
      <p:sp>
        <p:nvSpPr>
          <p:cNvPr id="211" name="Oval 210"/>
          <p:cNvSpPr/>
          <p:nvPr/>
        </p:nvSpPr>
        <p:spPr bwMode="auto">
          <a:xfrm rot="20867252">
            <a:off x="5076450" y="2180195"/>
            <a:ext cx="1620000" cy="642937"/>
          </a:xfrm>
          <a:prstGeom prst="ellipse">
            <a:avLst/>
          </a:prstGeom>
          <a:solidFill>
            <a:srgbClr val="BCDEC2">
              <a:alpha val="3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34" name="Oval 233"/>
          <p:cNvSpPr/>
          <p:nvPr/>
        </p:nvSpPr>
        <p:spPr bwMode="auto">
          <a:xfrm rot="20433539">
            <a:off x="5373097" y="3751755"/>
            <a:ext cx="1558010" cy="619344"/>
          </a:xfrm>
          <a:prstGeom prst="ellipse">
            <a:avLst/>
          </a:prstGeom>
          <a:solidFill>
            <a:srgbClr val="E6B9B8">
              <a:alpha val="3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Оцифрованная факторная модель показывает  зависимость между длительностью и факторным баллом 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687765" y="1944687"/>
            <a:ext cx="1463419" cy="492443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1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региона</a:t>
            </a:r>
            <a:endParaRPr lang="ru-RU" sz="1000" i="1" baseline="30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t-</a:t>
            </a:r>
            <a:r>
              <a:rPr lang="ru-RU" sz="10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статистика=</a:t>
            </a:r>
            <a:r>
              <a:rPr lang="ru-RU" sz="1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2,44</a:t>
            </a:r>
          </a:p>
        </p:txBody>
      </p:sp>
      <p:sp>
        <p:nvSpPr>
          <p:cNvPr id="221" name="FlowTriangle"/>
          <p:cNvSpPr>
            <a:spLocks noChangeArrowheads="1"/>
          </p:cNvSpPr>
          <p:nvPr/>
        </p:nvSpPr>
        <p:spPr bwMode="gray">
          <a:xfrm rot="5400000">
            <a:off x="1217127" y="4425781"/>
            <a:ext cx="1698097" cy="9669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cxnSp>
        <p:nvCxnSpPr>
          <p:cNvPr id="139" name="Straight Connector 138"/>
          <p:cNvCxnSpPr/>
          <p:nvPr>
            <p:custDataLst>
              <p:tags r:id="rId4"/>
            </p:custDataLst>
          </p:nvPr>
        </p:nvCxnSpPr>
        <p:spPr bwMode="gray">
          <a:xfrm>
            <a:off x="704850" y="3448050"/>
            <a:ext cx="38100" cy="0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>
            <p:custDataLst>
              <p:tags r:id="rId5"/>
            </p:custDataLst>
          </p:nvPr>
        </p:nvCxnSpPr>
        <p:spPr bwMode="gray">
          <a:xfrm>
            <a:off x="704850" y="4486275"/>
            <a:ext cx="38100" cy="0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/>
          <p:nvPr>
            <p:custDataLst>
              <p:tags r:id="rId6"/>
            </p:custDataLst>
          </p:nvPr>
        </p:nvCxnSpPr>
        <p:spPr bwMode="gray">
          <a:xfrm>
            <a:off x="704850" y="5524500"/>
            <a:ext cx="38100" cy="0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02" name="Object 10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647700" y="1752600"/>
          <a:ext cx="1466859" cy="3914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3" name="Chart" r:id="rId75" imgW="1466859" imgH="3914847" progId="MSGraph.Chart.8">
                  <p:embed followColorScheme="full"/>
                </p:oleObj>
              </mc:Choice>
              <mc:Fallback>
                <p:oleObj name="Chart" r:id="rId75" imgW="1466859" imgH="3914847" progId="MSGraph.Chart.8">
                  <p:embed followColorScheme="full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752600"/>
                        <a:ext cx="1466859" cy="39148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Rectangle 123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gray">
          <a:xfrm>
            <a:off x="525462" y="3379787"/>
            <a:ext cx="1270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F1F8D13C-4338-440E-865A-BF1BC0C3B117}" type="datetime'''''''''''''''''''''''''''''''''4''0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40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23" name="Rectangle 122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gray">
          <a:xfrm>
            <a:off x="525462" y="4418012"/>
            <a:ext cx="1270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491DFFF4-6E1F-47DB-B13D-C1898FB87630}" type="datetime'2''''0''''''''''''''''''''''''''''''''''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20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22" name="Rectangle 121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gray">
          <a:xfrm>
            <a:off x="588962" y="5456237"/>
            <a:ext cx="635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r">
              <a:spcBef>
                <a:spcPct val="0"/>
              </a:spcBef>
              <a:buNone/>
            </a:pPr>
            <a:fld id="{A5FE2D43-592C-4C93-9989-8F2F9B469751}" type="datetime'''''''''''0''''''''''''''''''''''''''''''''''''''''''''''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r">
                <a:spcBef>
                  <a:spcPct val="0"/>
                </a:spcBef>
                <a:buNone/>
              </a:pPr>
              <a:t>0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153" name="Freeform 152"/>
          <p:cNvSpPr/>
          <p:nvPr>
            <p:custDataLst>
              <p:tags r:id="rId11"/>
            </p:custDataLst>
          </p:nvPr>
        </p:nvSpPr>
        <p:spPr bwMode="gray">
          <a:xfrm>
            <a:off x="949325" y="2252662"/>
            <a:ext cx="869951" cy="292101"/>
          </a:xfrm>
          <a:custGeom>
            <a:avLst/>
            <a:gdLst/>
            <a:ahLst/>
            <a:cxnLst/>
            <a:rect l="0" t="0" r="0" b="0"/>
            <a:pathLst>
              <a:path w="869951" h="292101">
                <a:moveTo>
                  <a:pt x="0" y="234950"/>
                </a:moveTo>
                <a:lnTo>
                  <a:pt x="869950" y="0"/>
                </a:lnTo>
                <a:lnTo>
                  <a:pt x="869950" y="57150"/>
                </a:lnTo>
                <a:lnTo>
                  <a:pt x="0" y="292100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 useBgFill="1">
        <p:nvSpPr>
          <p:cNvPr id="149" name="Freeform 148"/>
          <p:cNvSpPr/>
          <p:nvPr>
            <p:custDataLst>
              <p:tags r:id="rId12"/>
            </p:custDataLst>
          </p:nvPr>
        </p:nvSpPr>
        <p:spPr bwMode="gray">
          <a:xfrm>
            <a:off x="679450" y="2351087"/>
            <a:ext cx="146051" cy="96839"/>
          </a:xfrm>
          <a:custGeom>
            <a:avLst/>
            <a:gdLst/>
            <a:ahLst/>
            <a:cxnLst/>
            <a:rect l="0" t="0" r="0" b="0"/>
            <a:pathLst>
              <a:path w="146051" h="96839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 useBgFill="1">
        <p:nvSpPr>
          <p:cNvPr id="133" name="Freeform 132"/>
          <p:cNvSpPr/>
          <p:nvPr>
            <p:custDataLst>
              <p:tags r:id="rId13"/>
            </p:custDataLst>
          </p:nvPr>
        </p:nvSpPr>
        <p:spPr bwMode="gray">
          <a:xfrm>
            <a:off x="679450" y="2008187"/>
            <a:ext cx="146051" cy="96839"/>
          </a:xfrm>
          <a:custGeom>
            <a:avLst/>
            <a:gdLst/>
            <a:ahLst/>
            <a:cxnLst/>
            <a:rect l="0" t="0" r="0" b="0"/>
            <a:pathLst>
              <a:path w="146051" h="96839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 useBgFill="1">
        <p:nvSpPr>
          <p:cNvPr id="143" name="Freeform 142"/>
          <p:cNvSpPr/>
          <p:nvPr>
            <p:custDataLst>
              <p:tags r:id="rId14"/>
            </p:custDataLst>
          </p:nvPr>
        </p:nvSpPr>
        <p:spPr bwMode="gray">
          <a:xfrm>
            <a:off x="949325" y="1909762"/>
            <a:ext cx="869951" cy="292101"/>
          </a:xfrm>
          <a:custGeom>
            <a:avLst/>
            <a:gdLst/>
            <a:ahLst/>
            <a:cxnLst/>
            <a:rect l="0" t="0" r="0" b="0"/>
            <a:pathLst>
              <a:path w="869951" h="292101">
                <a:moveTo>
                  <a:pt x="0" y="234950"/>
                </a:moveTo>
                <a:lnTo>
                  <a:pt x="869950" y="0"/>
                </a:lnTo>
                <a:lnTo>
                  <a:pt x="869950" y="57150"/>
                </a:lnTo>
                <a:lnTo>
                  <a:pt x="0" y="292100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2" name="Freeform 151"/>
          <p:cNvSpPr/>
          <p:nvPr>
            <p:custDataLst>
              <p:tags r:id="rId15"/>
            </p:custDataLst>
          </p:nvPr>
        </p:nvSpPr>
        <p:spPr bwMode="gray">
          <a:xfrm>
            <a:off x="949325" y="2309812"/>
            <a:ext cx="869951" cy="234951"/>
          </a:xfrm>
          <a:custGeom>
            <a:avLst/>
            <a:gdLst/>
            <a:ahLst/>
            <a:cxnLst/>
            <a:rect l="0" t="0" r="0" b="0"/>
            <a:pathLst>
              <a:path w="869951" h="234951">
                <a:moveTo>
                  <a:pt x="0" y="234950"/>
                </a:moveTo>
                <a:lnTo>
                  <a:pt x="869950" y="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>
            <p:custDataLst>
              <p:tags r:id="rId16"/>
            </p:custDataLst>
          </p:nvPr>
        </p:nvSpPr>
        <p:spPr bwMode="gray">
          <a:xfrm>
            <a:off x="949325" y="2252662"/>
            <a:ext cx="869951" cy="234951"/>
          </a:xfrm>
          <a:custGeom>
            <a:avLst/>
            <a:gdLst/>
            <a:ahLst/>
            <a:cxnLst/>
            <a:rect l="0" t="0" r="0" b="0"/>
            <a:pathLst>
              <a:path w="869951" h="234951">
                <a:moveTo>
                  <a:pt x="0" y="234950"/>
                </a:moveTo>
                <a:lnTo>
                  <a:pt x="869950" y="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>
            <p:custDataLst>
              <p:tags r:id="rId17"/>
            </p:custDataLst>
          </p:nvPr>
        </p:nvSpPr>
        <p:spPr bwMode="gray">
          <a:xfrm>
            <a:off x="679450" y="2408237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>
            <p:custDataLst>
              <p:tags r:id="rId18"/>
            </p:custDataLst>
          </p:nvPr>
        </p:nvSpPr>
        <p:spPr bwMode="gray">
          <a:xfrm>
            <a:off x="679450" y="2351087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>
            <p:custDataLst>
              <p:tags r:id="rId19"/>
            </p:custDataLst>
          </p:nvPr>
        </p:nvSpPr>
        <p:spPr bwMode="gray">
          <a:xfrm>
            <a:off x="679450" y="2008187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>
            <p:custDataLst>
              <p:tags r:id="rId20"/>
            </p:custDataLst>
          </p:nvPr>
        </p:nvSpPr>
        <p:spPr bwMode="gray">
          <a:xfrm>
            <a:off x="679450" y="2065337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>
            <p:custDataLst>
              <p:tags r:id="rId21"/>
            </p:custDataLst>
          </p:nvPr>
        </p:nvSpPr>
        <p:spPr bwMode="gray">
          <a:xfrm>
            <a:off x="949325" y="1909762"/>
            <a:ext cx="869951" cy="234951"/>
          </a:xfrm>
          <a:custGeom>
            <a:avLst/>
            <a:gdLst/>
            <a:ahLst/>
            <a:cxnLst/>
            <a:rect l="0" t="0" r="0" b="0"/>
            <a:pathLst>
              <a:path w="869951" h="234951">
                <a:moveTo>
                  <a:pt x="0" y="234950"/>
                </a:moveTo>
                <a:lnTo>
                  <a:pt x="869950" y="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>
            <p:custDataLst>
              <p:tags r:id="rId22"/>
            </p:custDataLst>
          </p:nvPr>
        </p:nvSpPr>
        <p:spPr bwMode="gray">
          <a:xfrm>
            <a:off x="949325" y="1966912"/>
            <a:ext cx="869951" cy="234951"/>
          </a:xfrm>
          <a:custGeom>
            <a:avLst/>
            <a:gdLst/>
            <a:ahLst/>
            <a:cxnLst/>
            <a:rect l="0" t="0" r="0" b="0"/>
            <a:pathLst>
              <a:path w="869951" h="234951">
                <a:moveTo>
                  <a:pt x="0" y="234950"/>
                </a:moveTo>
                <a:lnTo>
                  <a:pt x="869950" y="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gray">
          <a:xfrm>
            <a:off x="525462" y="1611312"/>
            <a:ext cx="1384300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ru-RU" altLang="en-US" sz="1100" dirty="0" smtClean="0">
                <a:latin typeface="+mn-lt"/>
                <a:ea typeface="Tahoma"/>
                <a:cs typeface="Tahoma"/>
                <a:sym typeface="+mn-lt"/>
              </a:rPr>
              <a:t>Количество регионов</a:t>
            </a:r>
            <a:endParaRPr lang="en-US" sz="11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58" name="Rectangle 157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gray">
          <a:xfrm>
            <a:off x="1290637" y="1879600"/>
            <a:ext cx="17145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87E2E4BE-3BE7-4B64-B256-53137060D1E3}" type="datetime'''''''''''''''''''''''''''''''''1''''''''''''''''4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14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70" name="Rectangle 169"/>
          <p:cNvSpPr>
            <a:spLocks noGrp="1" noChangeArrowheads="1"/>
          </p:cNvSpPr>
          <p:nvPr>
            <p:custDataLst>
              <p:tags r:id="rId25"/>
            </p:custDataLst>
          </p:nvPr>
        </p:nvSpPr>
        <p:spPr bwMode="gray">
          <a:xfrm>
            <a:off x="1290637" y="2222500"/>
            <a:ext cx="17145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E3F1E72C-BB76-494B-B257-ACFA987D3CB5}" type="datetime'''''''1''''''''''''''''''4''''''''''''''''''''''''''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14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03" name="Rectangle 102"/>
          <p:cNvSpPr>
            <a:spLocks noGrp="1" noChangeArrowheads="1"/>
          </p:cNvSpPr>
          <p:nvPr>
            <p:custDataLst>
              <p:tags r:id="rId26"/>
            </p:custDataLst>
          </p:nvPr>
        </p:nvSpPr>
        <p:spPr bwMode="gray">
          <a:xfrm>
            <a:off x="895350" y="5629275"/>
            <a:ext cx="962025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C8CDB7D2-E697-4209-87B3-615D9B0126AE}" type="datetime'''Б''аз''''а'' ''д''л''''''''я ''''а''н''''а''''лиза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База для анализа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81" name="Rectangle 180"/>
          <p:cNvSpPr>
            <a:spLocks noGrp="1" noChangeArrowheads="1"/>
          </p:cNvSpPr>
          <p:nvPr>
            <p:custDataLst>
              <p:tags r:id="rId27"/>
            </p:custDataLst>
          </p:nvPr>
        </p:nvSpPr>
        <p:spPr bwMode="gray">
          <a:xfrm>
            <a:off x="1290637" y="1714500"/>
            <a:ext cx="17145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2225" tIns="0" rIns="22225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7C028226-CA26-4F38-B5BA-E8AFAA9D09E6}" type="datetime'''''''''''''''''''''''''''''''''''''8''''''''5'''">
              <a:rPr lang="en-US" altLang="en-US" sz="900" smtClean="0"/>
              <a:pPr marL="0" lvl="1" indent="0" algn="ctr">
                <a:spcBef>
                  <a:spcPct val="0"/>
                </a:spcBef>
                <a:buNone/>
              </a:pPr>
              <a:t>85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grpSp>
        <p:nvGrpSpPr>
          <p:cNvPr id="3" name="Group 219"/>
          <p:cNvGrpSpPr/>
          <p:nvPr/>
        </p:nvGrpSpPr>
        <p:grpSpPr>
          <a:xfrm>
            <a:off x="4824685" y="5857875"/>
            <a:ext cx="2877480" cy="677108"/>
            <a:chOff x="665477" y="5743590"/>
            <a:chExt cx="2877480" cy="677108"/>
          </a:xfrm>
        </p:grpSpPr>
        <p:sp>
          <p:nvSpPr>
            <p:cNvPr id="222" name="Oval 221"/>
            <p:cNvSpPr/>
            <p:nvPr/>
          </p:nvSpPr>
          <p:spPr bwMode="auto">
            <a:xfrm>
              <a:off x="665477" y="6123709"/>
              <a:ext cx="514000" cy="239279"/>
            </a:xfrm>
            <a:prstGeom prst="ellipse">
              <a:avLst/>
            </a:prstGeom>
            <a:solidFill>
              <a:srgbClr val="E6B9B8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US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1163780" y="6082144"/>
              <a:ext cx="2379177" cy="338554"/>
            </a:xfrm>
            <a:prstGeom prst="rect">
              <a:avLst/>
            </a:prstGeom>
          </p:spPr>
          <p:txBody>
            <a:bodyPr wrap="none" lIns="91440" tIns="91440" rIns="91440" bIns="91440" rtlCol="0">
              <a:spAutoFit/>
            </a:bodyPr>
            <a:lstStyle/>
            <a:p>
              <a:pPr algn="l"/>
              <a:r>
                <a:rPr lang="ru-RU" sz="1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Требуется разъяснение результатов</a:t>
              </a:r>
              <a:endParaRPr 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665477" y="5785155"/>
              <a:ext cx="514000" cy="239279"/>
            </a:xfrm>
            <a:prstGeom prst="ellipse">
              <a:avLst/>
            </a:prstGeom>
            <a:solidFill>
              <a:srgbClr val="BCDEC2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US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1163780" y="5743590"/>
              <a:ext cx="1992853" cy="338554"/>
            </a:xfrm>
            <a:prstGeom prst="rect">
              <a:avLst/>
            </a:prstGeom>
          </p:spPr>
          <p:txBody>
            <a:bodyPr wrap="none" lIns="91440" tIns="91440" rIns="91440" bIns="91440" rtlCol="0">
              <a:spAutoFit/>
            </a:bodyPr>
            <a:lstStyle/>
            <a:p>
              <a:pPr algn="l"/>
              <a:r>
                <a:rPr lang="ru-RU" sz="1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Кандидаты в лучших практики</a:t>
              </a:r>
              <a:endParaRPr 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7" name="Footnote"/>
          <p:cNvSpPr>
            <a:spLocks noChangeArrowheads="1"/>
          </p:cNvSpPr>
          <p:nvPr/>
        </p:nvSpPr>
        <p:spPr bwMode="gray">
          <a:xfrm>
            <a:off x="471222" y="6324600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ru-RU" sz="800" dirty="0" smtClean="0"/>
              <a:t>Примечание: баллы факторов этапов "Выполнение мероприятий" и "Оформление </a:t>
            </a:r>
            <a:r>
              <a:rPr lang="ru-RU" sz="800" dirty="0" err="1" smtClean="0"/>
              <a:t>ТП</a:t>
            </a:r>
            <a:r>
              <a:rPr lang="ru-RU" sz="800" dirty="0" smtClean="0"/>
              <a:t>" взвешены согласно их доле в средних сроках </a:t>
            </a:r>
            <a:r>
              <a:rPr lang="ru-RU" sz="800" dirty="0" err="1" smtClean="0"/>
              <a:t>ТП</a:t>
            </a:r>
            <a:r>
              <a:rPr lang="ru-RU" sz="800" dirty="0" smtClean="0"/>
              <a:t> </a:t>
            </a:r>
            <a:endParaRPr lang="ru-RU" sz="800" dirty="0"/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7525395" y="6196429"/>
            <a:ext cx="642956" cy="0"/>
          </a:xfrm>
          <a:prstGeom prst="line">
            <a:avLst/>
          </a:prstGeom>
          <a:noFill/>
          <a:ln w="9525" cap="flat" cmpd="sng" algn="ctr">
            <a:solidFill>
              <a:srgbClr val="EEA63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8198519" y="6011763"/>
            <a:ext cx="1005403" cy="338554"/>
          </a:xfrm>
          <a:prstGeom prst="rect">
            <a:avLst/>
          </a:prstGeom>
        </p:spPr>
        <p:txBody>
          <a:bodyPr wrap="none" lIns="91440" tIns="91440" rIns="91440" bIns="91440" rtlCol="0">
            <a:spAutoFit/>
          </a:bodyPr>
          <a:lstStyle/>
          <a:p>
            <a:pPr algn="l"/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Линия тренда</a:t>
            </a:r>
            <a:endParaRPr lang="en-US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>
            <p:custDataLst>
              <p:tags r:id="rId28"/>
            </p:custDataLst>
          </p:nvPr>
        </p:nvSpPr>
        <p:spPr bwMode="gray">
          <a:xfrm>
            <a:off x="2501900" y="5880100"/>
            <a:ext cx="160338" cy="120650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>
            <p:custDataLst>
              <p:tags r:id="rId29"/>
            </p:custDataLst>
          </p:nvPr>
        </p:nvSpPr>
        <p:spPr bwMode="gray">
          <a:xfrm>
            <a:off x="838200" y="6203950"/>
            <a:ext cx="160338" cy="120650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2" name="Rectangle 61"/>
          <p:cNvSpPr/>
          <p:nvPr>
            <p:custDataLst>
              <p:tags r:id="rId30"/>
            </p:custDataLst>
          </p:nvPr>
        </p:nvSpPr>
        <p:spPr bwMode="gray">
          <a:xfrm>
            <a:off x="838200" y="5880100"/>
            <a:ext cx="160338" cy="120650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5" name="Rectangle 64"/>
          <p:cNvSpPr/>
          <p:nvPr>
            <p:custDataLst>
              <p:tags r:id="rId31"/>
            </p:custDataLst>
          </p:nvPr>
        </p:nvSpPr>
        <p:spPr bwMode="gray">
          <a:xfrm>
            <a:off x="2501900" y="6203950"/>
            <a:ext cx="160338" cy="120650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07" name="Rectangle 106"/>
          <p:cNvSpPr>
            <a:spLocks noGrp="1" noChangeArrowheads="1"/>
          </p:cNvSpPr>
          <p:nvPr>
            <p:custDataLst>
              <p:tags r:id="rId32"/>
            </p:custDataLst>
          </p:nvPr>
        </p:nvSpPr>
        <p:spPr bwMode="gray">
          <a:xfrm>
            <a:off x="1049337" y="6200775"/>
            <a:ext cx="1350962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1BBEF23F-2754-4813-9651-0C15458D5B9D}" type="datetime'''Н''е''''''''''доста''''т''очн''о''сть'''' д''ан''н''ых'''">
              <a:rPr lang="en-US" altLang="en-US" sz="900" smtClean="0"/>
              <a:pPr marL="0" lvl="1" indent="0">
                <a:spcBef>
                  <a:spcPct val="0"/>
                </a:spcBef>
                <a:buNone/>
              </a:pPr>
              <a:t>Недостаточность данных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08" name="Rectangle 107"/>
          <p:cNvSpPr>
            <a:spLocks noGrp="1" noChangeArrowheads="1"/>
          </p:cNvSpPr>
          <p:nvPr>
            <p:custDataLst>
              <p:tags r:id="rId33"/>
            </p:custDataLst>
          </p:nvPr>
        </p:nvSpPr>
        <p:spPr bwMode="gray">
          <a:xfrm>
            <a:off x="2713037" y="5876925"/>
            <a:ext cx="1433512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9A563DA7-81D6-4A9A-810D-B4097CEF0C94}" type="datetime'Да''н''ны''''''е'' н''е п''р''е''до''с''''''тавлен''''''ы''''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Данные не предоставлены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06" name="Rectangle 105"/>
          <p:cNvSpPr>
            <a:spLocks noGrp="1" noChangeArrowheads="1"/>
          </p:cNvSpPr>
          <p:nvPr>
            <p:custDataLst>
              <p:tags r:id="rId34"/>
            </p:custDataLst>
          </p:nvPr>
        </p:nvSpPr>
        <p:spPr bwMode="gray">
          <a:xfrm>
            <a:off x="1049337" y="5876925"/>
            <a:ext cx="1254125" cy="273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8822C50C-E293-4F6B-ADBE-E2C41D89FC87}" type="datetime'Средние сроки&#10;и''сп''р''авлен''ы ''Мин''энерг''''''о'">
              <a:rPr lang="en-US" altLang="en-US" sz="900" smtClean="0"/>
              <a:pPr marL="0" lvl="1" indent="0">
                <a:spcBef>
                  <a:spcPct val="0"/>
                </a:spcBef>
                <a:buNone/>
              </a:pPr>
              <a:t>Средние сроки
исправлены Минэнерго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10" name="Rectangle 109"/>
          <p:cNvSpPr>
            <a:spLocks noGrp="1" noChangeArrowheads="1"/>
          </p:cNvSpPr>
          <p:nvPr>
            <p:custDataLst>
              <p:tags r:id="rId35"/>
            </p:custDataLst>
          </p:nvPr>
        </p:nvSpPr>
        <p:spPr bwMode="gray">
          <a:xfrm>
            <a:off x="2713037" y="6200775"/>
            <a:ext cx="14732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14F61A49-17F7-4222-8999-8B3BF8814749}" type="datetime'''''''Испо''''''л''ьзов''''аны ''д''ля ана''''''''лиз''''а'">
              <a:rPr lang="en-US" altLang="en-US" sz="9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Использованы для анализа</a:t>
            </a:fld>
            <a:endParaRPr lang="en-US" sz="9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17" name="ColumnHeader"/>
          <p:cNvSpPr>
            <a:spLocks noChangeArrowheads="1"/>
          </p:cNvSpPr>
          <p:nvPr/>
        </p:nvSpPr>
        <p:spPr bwMode="gray">
          <a:xfrm>
            <a:off x="7326006" y="1188426"/>
            <a:ext cx="2136816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ru-RU" sz="1200" b="1" dirty="0" smtClean="0"/>
              <a:t>Ключевые выводы</a:t>
            </a:r>
            <a:endParaRPr lang="ru-RU" sz="12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7326006" y="1778421"/>
            <a:ext cx="2136816" cy="2585323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На данных  53 субъектов факторная модель объясняет низкие сроки </a:t>
            </a:r>
            <a:r>
              <a:rPr lang="ru-RU" sz="1200" dirty="0" err="1" smtClean="0">
                <a:solidFill>
                  <a:srgbClr val="000000"/>
                </a:solidFill>
                <a:latin typeface="Arial"/>
                <a:cs typeface="Tahoma" pitchFamily="34" charset="0"/>
              </a:rPr>
              <a:t>ТП</a:t>
            </a:r>
            <a:endParaRPr lang="ru-RU" sz="1200" dirty="0" smtClean="0">
              <a:solidFill>
                <a:srgbClr val="000000"/>
              </a:solidFill>
              <a:latin typeface="Arial"/>
              <a:cs typeface="Tahoma" pitchFamily="34" charset="0"/>
            </a:endParaRP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  <a:latin typeface="Arial"/>
              <a:cs typeface="Tahoma" pitchFamily="34" charset="0"/>
            </a:endParaRP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Модель позволяет выявить регионы-носители лучших практик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  <a:latin typeface="Arial"/>
              <a:cs typeface="Tahoma" pitchFamily="34" charset="0"/>
            </a:endParaRP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Сроки </a:t>
            </a:r>
            <a:r>
              <a:rPr lang="ru-RU" sz="1200" dirty="0" err="1" smtClean="0">
                <a:solidFill>
                  <a:srgbClr val="000000"/>
                </a:solidFill>
                <a:latin typeface="Arial"/>
                <a:cs typeface="Tahoma" pitchFamily="34" charset="0"/>
              </a:rPr>
              <a:t>ТП</a:t>
            </a:r>
            <a:r>
              <a:rPr lang="ru-RU" sz="12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 части регионов требуют разъяснения</a:t>
            </a:r>
            <a:endParaRPr lang="en-US" sz="1200" dirty="0" smtClean="0">
              <a:solidFill>
                <a:srgbClr val="000000"/>
              </a:solidFill>
              <a:latin typeface="Arial"/>
              <a:cs typeface="Tahoma" pitchFamily="34" charset="0"/>
            </a:endParaRPr>
          </a:p>
        </p:txBody>
      </p:sp>
      <p:sp>
        <p:nvSpPr>
          <p:cNvPr id="121" name="ColumnHeader"/>
          <p:cNvSpPr>
            <a:spLocks noChangeArrowheads="1"/>
          </p:cNvSpPr>
          <p:nvPr/>
        </p:nvSpPr>
        <p:spPr bwMode="gray">
          <a:xfrm>
            <a:off x="491494" y="1096095"/>
            <a:ext cx="6687980" cy="4616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lIns="0" tIns="45719" rIns="0" bIns="45719" anchor="b">
            <a:spAutoFit/>
          </a:bodyPr>
          <a:lstStyle/>
          <a:p>
            <a:pPr algn="ctr"/>
            <a:r>
              <a:rPr lang="ru-RU" sz="1200" b="1" dirty="0" smtClean="0"/>
              <a:t>Данные для анализа показывают значимую зависимость между длительностью и факторным баллом </a:t>
            </a:r>
            <a:endParaRPr lang="ru-RU" sz="1200" b="1" dirty="0"/>
          </a:p>
        </p:txBody>
      </p:sp>
      <p:sp>
        <p:nvSpPr>
          <p:cNvPr id="159" name="FlowTriangle"/>
          <p:cNvSpPr>
            <a:spLocks noChangeArrowheads="1"/>
          </p:cNvSpPr>
          <p:nvPr/>
        </p:nvSpPr>
        <p:spPr bwMode="gray">
          <a:xfrm rot="5400000">
            <a:off x="6087562" y="3750383"/>
            <a:ext cx="2484000" cy="720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cxnSp>
        <p:nvCxnSpPr>
          <p:cNvPr id="188" name="Straight Connector 187"/>
          <p:cNvCxnSpPr/>
          <p:nvPr>
            <p:custDataLst>
              <p:tags r:id="rId36"/>
            </p:custDataLst>
          </p:nvPr>
        </p:nvCxnSpPr>
        <p:spPr bwMode="gray">
          <a:xfrm flipV="1">
            <a:off x="6296025" y="5514975"/>
            <a:ext cx="0" cy="42862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>
            <p:custDataLst>
              <p:tags r:id="rId37"/>
            </p:custDataLst>
          </p:nvPr>
        </p:nvCxnSpPr>
        <p:spPr bwMode="gray">
          <a:xfrm flipV="1">
            <a:off x="2647950" y="5514975"/>
            <a:ext cx="0" cy="42862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/>
          <p:cNvCxnSpPr/>
          <p:nvPr>
            <p:custDataLst>
              <p:tags r:id="rId38"/>
            </p:custDataLst>
          </p:nvPr>
        </p:nvCxnSpPr>
        <p:spPr bwMode="gray">
          <a:xfrm flipV="1">
            <a:off x="3876675" y="5514975"/>
            <a:ext cx="0" cy="42862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>
            <p:custDataLst>
              <p:tags r:id="rId39"/>
            </p:custDataLst>
          </p:nvPr>
        </p:nvCxnSpPr>
        <p:spPr bwMode="gray">
          <a:xfrm flipV="1">
            <a:off x="5486400" y="5514975"/>
            <a:ext cx="0" cy="42862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/>
          <p:nvPr>
            <p:custDataLst>
              <p:tags r:id="rId40"/>
            </p:custDataLst>
          </p:nvPr>
        </p:nvCxnSpPr>
        <p:spPr bwMode="gray">
          <a:xfrm flipV="1">
            <a:off x="7096125" y="5514975"/>
            <a:ext cx="0" cy="42862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Straight Connector 186"/>
          <p:cNvCxnSpPr/>
          <p:nvPr>
            <p:custDataLst>
              <p:tags r:id="rId41"/>
            </p:custDataLst>
          </p:nvPr>
        </p:nvCxnSpPr>
        <p:spPr bwMode="gray">
          <a:xfrm flipV="1">
            <a:off x="4686300" y="5514975"/>
            <a:ext cx="0" cy="42862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1" name="Object 110"/>
          <p:cNvGraphicFramePr>
            <a:graphicFrameLocks noChangeAspect="1"/>
          </p:cNvGraphicFramePr>
          <p:nvPr>
            <p:custDataLst>
              <p:tags r:id="rId42"/>
            </p:custDataLst>
          </p:nvPr>
        </p:nvGraphicFramePr>
        <p:xfrm>
          <a:off x="2209800" y="1714500"/>
          <a:ext cx="5000655" cy="4067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4" name="Chart" r:id="rId77" imgW="5000655" imgH="4067089" progId="MSGraph.Chart.8">
                  <p:embed followColorScheme="full"/>
                </p:oleObj>
              </mc:Choice>
              <mc:Fallback>
                <p:oleObj name="Chart" r:id="rId77" imgW="5000655" imgH="4067089" progId="MSGraph.Chart.8">
                  <p:embed followColorScheme="full"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714500"/>
                        <a:ext cx="5000655" cy="4067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Rectangle 133"/>
          <p:cNvSpPr>
            <a:spLocks noGrp="1" noChangeArrowheads="1"/>
          </p:cNvSpPr>
          <p:nvPr>
            <p:custDataLst>
              <p:tags r:id="rId43"/>
            </p:custDataLst>
          </p:nvPr>
        </p:nvSpPr>
        <p:spPr bwMode="gray">
          <a:xfrm>
            <a:off x="2613025" y="5632450"/>
            <a:ext cx="698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5F184CA8-2D53-41FB-8976-1B696846F756}" type="datetime'''''0''''''''''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86" name="Rectangle 185"/>
          <p:cNvSpPr>
            <a:spLocks noGrp="1" noChangeArrowheads="1"/>
          </p:cNvSpPr>
          <p:nvPr>
            <p:custDataLst>
              <p:tags r:id="rId44"/>
            </p:custDataLst>
          </p:nvPr>
        </p:nvSpPr>
        <p:spPr bwMode="gray">
          <a:xfrm>
            <a:off x="6191250" y="5632450"/>
            <a:ext cx="2095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7602D49C-A487-4D67-AA23-2AA7B3922F2F}" type="datetime'''''''''2''''''''''''''''5''''''''''''''''''''''''''''0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250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85" name="Rectangle 184"/>
          <p:cNvSpPr>
            <a:spLocks noGrp="1" noChangeArrowheads="1"/>
          </p:cNvSpPr>
          <p:nvPr>
            <p:custDataLst>
              <p:tags r:id="rId45"/>
            </p:custDataLst>
          </p:nvPr>
        </p:nvSpPr>
        <p:spPr bwMode="gray">
          <a:xfrm>
            <a:off x="4581525" y="5632450"/>
            <a:ext cx="2095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6560FF20-36A8-48FF-8E02-DEAC3402E2A6}" type="datetime'''1''''''''''''''''''''''''''5''0''''''''''''''''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150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36" name="Rectangle 135"/>
          <p:cNvSpPr>
            <a:spLocks noGrp="1" noChangeArrowheads="1"/>
          </p:cNvSpPr>
          <p:nvPr>
            <p:custDataLst>
              <p:tags r:id="rId46"/>
            </p:custDataLst>
          </p:nvPr>
        </p:nvSpPr>
        <p:spPr bwMode="gray">
          <a:xfrm>
            <a:off x="5381625" y="5632450"/>
            <a:ext cx="2095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CF7F9BA2-DE33-43FC-8605-A55C688588E6}" type="datetime'2''''''''''''''''''''''''''''''''''''''''''00''''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200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38" name="Rectangle 137"/>
          <p:cNvSpPr>
            <a:spLocks noGrp="1" noChangeArrowheads="1"/>
          </p:cNvSpPr>
          <p:nvPr>
            <p:custDataLst>
              <p:tags r:id="rId47"/>
            </p:custDataLst>
          </p:nvPr>
        </p:nvSpPr>
        <p:spPr bwMode="gray">
          <a:xfrm>
            <a:off x="6991350" y="5632450"/>
            <a:ext cx="2095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B29D3EC2-0318-4859-9397-AE3DA3DF7D28}" type="datetime'''3''''''''''''''''''''0''''''''''''''''''''0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300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12" name="Rectangle 211"/>
          <p:cNvSpPr>
            <a:spLocks noGrp="1" noChangeArrowheads="1"/>
          </p:cNvSpPr>
          <p:nvPr>
            <p:custDataLst>
              <p:tags r:id="rId48"/>
            </p:custDataLst>
          </p:nvPr>
        </p:nvSpPr>
        <p:spPr bwMode="gray">
          <a:xfrm>
            <a:off x="3771900" y="5632450"/>
            <a:ext cx="2095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 algn="ctr">
              <a:spcBef>
                <a:spcPct val="0"/>
              </a:spcBef>
              <a:buNone/>
            </a:pPr>
            <a:fld id="{EE47BA2C-3B3A-442C-A5CF-17B44123015F}" type="datetime'''''''''''''''''''''''''1''''''0''''0''''''''''''''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 algn="ctr">
                <a:spcBef>
                  <a:spcPct val="0"/>
                </a:spcBef>
                <a:buNone/>
              </a:pPr>
              <a:t>100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cxnSp>
        <p:nvCxnSpPr>
          <p:cNvPr id="226" name="Straight Connector 225"/>
          <p:cNvCxnSpPr/>
          <p:nvPr>
            <p:custDataLst>
              <p:tags r:id="rId49"/>
            </p:custDataLst>
          </p:nvPr>
        </p:nvCxnSpPr>
        <p:spPr bwMode="gray">
          <a:xfrm flipV="1">
            <a:off x="3152775" y="2895600"/>
            <a:ext cx="3324225" cy="962025"/>
          </a:xfrm>
          <a:prstGeom prst="line">
            <a:avLst/>
          </a:prstGeom>
          <a:noFill/>
          <a:ln w="19050" cap="flat" cmpd="sng" algn="ctr">
            <a:solidFill>
              <a:srgbClr val="EEA63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 useBgFill="1">
        <p:nvSpPr>
          <p:cNvPr id="266" name="Freeform 265"/>
          <p:cNvSpPr/>
          <p:nvPr>
            <p:custDataLst>
              <p:tags r:id="rId50"/>
            </p:custDataLst>
          </p:nvPr>
        </p:nvSpPr>
        <p:spPr bwMode="gray">
          <a:xfrm>
            <a:off x="2857500" y="5454650"/>
            <a:ext cx="96838" cy="146051"/>
          </a:xfrm>
          <a:custGeom>
            <a:avLst/>
            <a:gdLst/>
            <a:ahLst/>
            <a:cxnLst/>
            <a:rect l="0" t="0" r="0" b="0"/>
            <a:pathLst>
              <a:path w="96838" h="146051">
                <a:moveTo>
                  <a:pt x="96837" y="0"/>
                </a:moveTo>
                <a:lnTo>
                  <a:pt x="57150" y="146050"/>
                </a:lnTo>
                <a:lnTo>
                  <a:pt x="0" y="146050"/>
                </a:lnTo>
                <a:lnTo>
                  <a:pt x="39687" y="0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64" name="Freeform 263"/>
          <p:cNvSpPr/>
          <p:nvPr>
            <p:custDataLst>
              <p:tags r:id="rId51"/>
            </p:custDataLst>
          </p:nvPr>
        </p:nvSpPr>
        <p:spPr bwMode="gray">
          <a:xfrm>
            <a:off x="2857500" y="5454650"/>
            <a:ext cx="39688" cy="146051"/>
          </a:xfrm>
          <a:custGeom>
            <a:avLst/>
            <a:gdLst/>
            <a:ahLst/>
            <a:cxnLst/>
            <a:rect l="0" t="0" r="0" b="0"/>
            <a:pathLst>
              <a:path w="39688" h="146051">
                <a:moveTo>
                  <a:pt x="39687" y="0"/>
                </a:moveTo>
                <a:lnTo>
                  <a:pt x="0" y="14605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>
            <p:custDataLst>
              <p:tags r:id="rId52"/>
            </p:custDataLst>
          </p:nvPr>
        </p:nvSpPr>
        <p:spPr bwMode="gray">
          <a:xfrm>
            <a:off x="2914650" y="5454650"/>
            <a:ext cx="39688" cy="146051"/>
          </a:xfrm>
          <a:custGeom>
            <a:avLst/>
            <a:gdLst/>
            <a:ahLst/>
            <a:cxnLst/>
            <a:rect l="0" t="0" r="0" b="0"/>
            <a:pathLst>
              <a:path w="39688" h="146051">
                <a:moveTo>
                  <a:pt x="39687" y="0"/>
                </a:moveTo>
                <a:lnTo>
                  <a:pt x="0" y="14605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/>
          <p:nvPr>
            <p:custDataLst>
              <p:tags r:id="rId53"/>
            </p:custDataLst>
          </p:nvPr>
        </p:nvCxnSpPr>
        <p:spPr bwMode="gray">
          <a:xfrm flipH="1">
            <a:off x="6342062" y="2260600"/>
            <a:ext cx="60325" cy="142875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/>
          <p:cNvCxnSpPr/>
          <p:nvPr>
            <p:custDataLst>
              <p:tags r:id="rId54"/>
            </p:custDataLst>
          </p:nvPr>
        </p:nvCxnSpPr>
        <p:spPr bwMode="gray">
          <a:xfrm>
            <a:off x="5459412" y="2193925"/>
            <a:ext cx="571500" cy="173037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/>
          <p:nvPr>
            <p:custDataLst>
              <p:tags r:id="rId55"/>
            </p:custDataLst>
          </p:nvPr>
        </p:nvCxnSpPr>
        <p:spPr bwMode="gray">
          <a:xfrm flipV="1">
            <a:off x="5626100" y="2622550"/>
            <a:ext cx="204787" cy="53975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/>
          <p:nvPr>
            <p:custDataLst>
              <p:tags r:id="rId56"/>
            </p:custDataLst>
          </p:nvPr>
        </p:nvCxnSpPr>
        <p:spPr bwMode="gray">
          <a:xfrm>
            <a:off x="5584825" y="4038600"/>
            <a:ext cx="339725" cy="17462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Straight Connector 268"/>
          <p:cNvCxnSpPr/>
          <p:nvPr>
            <p:custDataLst>
              <p:tags r:id="rId57"/>
            </p:custDataLst>
          </p:nvPr>
        </p:nvCxnSpPr>
        <p:spPr bwMode="gray">
          <a:xfrm flipV="1">
            <a:off x="6477000" y="2371725"/>
            <a:ext cx="0" cy="311150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8" name="Straight Connector 267"/>
          <p:cNvCxnSpPr/>
          <p:nvPr>
            <p:custDataLst>
              <p:tags r:id="rId58"/>
            </p:custDataLst>
          </p:nvPr>
        </p:nvCxnSpPr>
        <p:spPr bwMode="gray">
          <a:xfrm flipH="1" flipV="1">
            <a:off x="6253162" y="4094162"/>
            <a:ext cx="115887" cy="384175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/>
          <p:nvPr>
            <p:custDataLst>
              <p:tags r:id="rId59"/>
            </p:custDataLst>
          </p:nvPr>
        </p:nvCxnSpPr>
        <p:spPr bwMode="gray">
          <a:xfrm flipH="1">
            <a:off x="6127750" y="3908425"/>
            <a:ext cx="77787" cy="41275"/>
          </a:xfrm>
          <a:prstGeom prst="line">
            <a:avLst/>
          </a:prstGeom>
          <a:noFill/>
          <a:ln w="635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 useBgFill="1">
        <p:nvSpPr>
          <p:cNvPr id="230" name="Rectangle 229"/>
          <p:cNvSpPr>
            <a:spLocks noGrp="1" noChangeArrowheads="1"/>
          </p:cNvSpPr>
          <p:nvPr>
            <p:custDataLst>
              <p:tags r:id="rId60"/>
            </p:custDataLst>
          </p:nvPr>
        </p:nvSpPr>
        <p:spPr bwMode="gray">
          <a:xfrm>
            <a:off x="5951537" y="2682875"/>
            <a:ext cx="1052512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E248F197-0B1E-4B25-8756-82CC6459ACB2}" type="datetime'С''''''''а''''нк''''т-''П''''ет''''е''р''''б''''''у''''р''г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Санкт-Петербург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56" name="Rectangle 255"/>
          <p:cNvSpPr>
            <a:spLocks noGrp="1" noChangeArrowheads="1"/>
          </p:cNvSpPr>
          <p:nvPr>
            <p:custDataLst>
              <p:tags r:id="rId61"/>
            </p:custDataLst>
          </p:nvPr>
        </p:nvSpPr>
        <p:spPr bwMode="gray">
          <a:xfrm>
            <a:off x="4729162" y="2676525"/>
            <a:ext cx="1219200" cy="152400"/>
          </a:xfrm>
          <a:prstGeom prst="rect">
            <a:avLst/>
          </a:prstGeom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6E739860-2C19-4799-B7E9-D472E349F4ED}" type="datetime'''''''Тюм''е''''''''н''''с''к''а''я'''''' ''''об''ла''''''сть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Тюменская область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31" name="Rectangle 230"/>
          <p:cNvSpPr>
            <a:spLocks noGrp="1" noChangeArrowheads="1"/>
          </p:cNvSpPr>
          <p:nvPr>
            <p:custDataLst>
              <p:tags r:id="rId62"/>
            </p:custDataLst>
          </p:nvPr>
        </p:nvSpPr>
        <p:spPr bwMode="gray">
          <a:xfrm>
            <a:off x="5872162" y="2108200"/>
            <a:ext cx="1122362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4848017B-4C00-4794-9BC6-3B3CC2142DC6}" type="datetime'''''Л''''''ип''е''ц''''''''ка''я'''' ''обл''''''ас''т''ь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Липецкая область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19" name="Rectangle 118"/>
          <p:cNvSpPr>
            <a:spLocks noGrp="1" noChangeArrowheads="1"/>
          </p:cNvSpPr>
          <p:nvPr>
            <p:custDataLst>
              <p:tags r:id="rId63"/>
            </p:custDataLst>
          </p:nvPr>
        </p:nvSpPr>
        <p:spPr bwMode="gray">
          <a:xfrm>
            <a:off x="2476500" y="1620837"/>
            <a:ext cx="935037" cy="182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ru-RU" altLang="en-US" sz="1200" dirty="0" smtClean="0">
                <a:latin typeface="+mn-lt"/>
                <a:ea typeface="Tahoma"/>
                <a:cs typeface="Tahoma"/>
                <a:sym typeface="+mn-lt"/>
              </a:rPr>
              <a:t>Срок </a:t>
            </a:r>
            <a:r>
              <a:rPr lang="ru-RU" altLang="en-US" sz="1200" dirty="0" err="1" smtClean="0">
                <a:latin typeface="+mn-lt"/>
                <a:ea typeface="Tahoma"/>
                <a:cs typeface="Tahoma"/>
                <a:sym typeface="+mn-lt"/>
              </a:rPr>
              <a:t>ТП</a:t>
            </a:r>
            <a:r>
              <a:rPr lang="ru-RU" altLang="en-US" sz="1200" dirty="0" smtClean="0">
                <a:latin typeface="+mn-lt"/>
                <a:ea typeface="Tahoma"/>
                <a:cs typeface="Tahoma"/>
                <a:sym typeface="+mn-lt"/>
              </a:rPr>
              <a:t>, дни</a:t>
            </a:r>
            <a:endParaRPr lang="en-US" sz="12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52" name="Rectangle 251"/>
          <p:cNvSpPr>
            <a:spLocks noGrp="1" noChangeArrowheads="1"/>
          </p:cNvSpPr>
          <p:nvPr>
            <p:custDataLst>
              <p:tags r:id="rId64"/>
            </p:custDataLst>
          </p:nvPr>
        </p:nvSpPr>
        <p:spPr bwMode="gray">
          <a:xfrm>
            <a:off x="4545012" y="2041525"/>
            <a:ext cx="13271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FD273C81-98CE-4D18-9E64-850ED8B7B3A0}" type="datetime'Я''''р''''''осла''вс''ка''я обл''''''''а''ст''''''ь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Ярославская область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71" name="Rectangle 270"/>
          <p:cNvSpPr>
            <a:spLocks noGrp="1" noChangeArrowheads="1"/>
          </p:cNvSpPr>
          <p:nvPr>
            <p:custDataLst>
              <p:tags r:id="rId65"/>
            </p:custDataLst>
          </p:nvPr>
        </p:nvSpPr>
        <p:spPr bwMode="gray">
          <a:xfrm>
            <a:off x="4416425" y="3933825"/>
            <a:ext cx="11684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DFF32552-FCE7-447C-8511-EA4DA497499B}" type="datetime'Пс''''ко''''вс''''''''к''''''ая ''''обл''''а''''''''''сть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Псковская область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67" name="Rectangle 266"/>
          <p:cNvSpPr>
            <a:spLocks noGrp="1" noChangeArrowheads="1"/>
          </p:cNvSpPr>
          <p:nvPr>
            <p:custDataLst>
              <p:tags r:id="rId66"/>
            </p:custDataLst>
          </p:nvPr>
        </p:nvSpPr>
        <p:spPr bwMode="gray">
          <a:xfrm>
            <a:off x="5699125" y="4478337"/>
            <a:ext cx="138747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C8639C97-6DBF-4114-9CB1-26206439565E}" type="datetime'Р''е''с''''пу''б''''ли''к''а'' Т''а''тарс''т''''''''а''н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Республика Татарстан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118" name="Rectangle 117"/>
          <p:cNvSpPr>
            <a:spLocks noGrp="1" noChangeArrowheads="1"/>
          </p:cNvSpPr>
          <p:nvPr>
            <p:custDataLst>
              <p:tags r:id="rId67"/>
            </p:custDataLst>
          </p:nvPr>
        </p:nvSpPr>
        <p:spPr bwMode="gray">
          <a:xfrm>
            <a:off x="7302500" y="5632450"/>
            <a:ext cx="1331912" cy="182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r>
              <a:rPr lang="ru-RU" altLang="en-US" sz="1200" dirty="0" smtClean="0">
                <a:latin typeface="+mn-lt"/>
                <a:ea typeface="Tahoma"/>
                <a:cs typeface="Tahoma"/>
                <a:sym typeface="+mn-lt"/>
              </a:rPr>
              <a:t>Сумма баллов, ед.</a:t>
            </a:r>
            <a:endParaRPr lang="en-US" sz="12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 useBgFill="1">
        <p:nvSpPr>
          <p:cNvPr id="273" name="Rectangle 272"/>
          <p:cNvSpPr>
            <a:spLocks noGrp="1" noChangeArrowheads="1"/>
          </p:cNvSpPr>
          <p:nvPr>
            <p:custDataLst>
              <p:tags r:id="rId68"/>
            </p:custDataLst>
          </p:nvPr>
        </p:nvSpPr>
        <p:spPr bwMode="gray">
          <a:xfrm>
            <a:off x="5707062" y="3756025"/>
            <a:ext cx="12827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669FFB6F-3193-44B4-AC4D-10C8C0BFF367}" type="datetime'''''Смо''л''''е''н''''ск''''''ая'''''' обл''ас''''''''''ть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Смоленская область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70" name="Rectangle 269"/>
          <p:cNvSpPr>
            <a:spLocks noGrp="1" noChangeArrowheads="1"/>
          </p:cNvSpPr>
          <p:nvPr>
            <p:custDataLst>
              <p:tags r:id="rId69"/>
            </p:custDataLst>
          </p:nvPr>
        </p:nvSpPr>
        <p:spPr bwMode="gray">
          <a:xfrm>
            <a:off x="4687887" y="4325937"/>
            <a:ext cx="1468437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DD72596E-E010-4724-87E9-41876C214FCB}" type="datetime'Ни''''''жего''р''''''о''дс''кая'''' ''''''''об''ла''''''''сть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Нижегородская область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263" name="Rectangle 262"/>
          <p:cNvSpPr>
            <a:spLocks noGrp="1" noChangeArrowheads="1"/>
          </p:cNvSpPr>
          <p:nvPr>
            <p:custDataLst>
              <p:tags r:id="rId70"/>
            </p:custDataLst>
          </p:nvPr>
        </p:nvSpPr>
        <p:spPr bwMode="gray">
          <a:xfrm>
            <a:off x="5149850" y="2473325"/>
            <a:ext cx="484187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25400" tIns="0" rIns="25400" bIns="0" numCol="1" spcCol="0" anchor="ctr" anchorCtr="0" compatLnSpc="1">
            <a:prstTxWarp prst="textNoShape">
              <a:avLst/>
            </a:prstTxWarp>
            <a:noAutofit/>
          </a:bodyPr>
          <a:lstStyle>
            <a:lvl1pPr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defRPr sz="1600" b="1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445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Char char="•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2pPr>
            <a:lvl3pPr marL="889000" indent="-222250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3pPr>
            <a:lvl4pPr marL="1338263" indent="-22701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4pPr>
            <a:lvl5pPr marL="19986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5pPr>
            <a:lvl6pPr marL="24558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130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3702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27463" indent="-220663" algn="l" defTabSz="889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rebuchet MS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1" indent="0">
              <a:spcBef>
                <a:spcPct val="0"/>
              </a:spcBef>
              <a:buNone/>
            </a:pPr>
            <a:fld id="{271700C6-543D-4D78-ACBE-784E41E90243}" type="datetime'Мо''''''''''''''''''''''с''''к''''''''''''''''''в''а'''''''''">
              <a:rPr lang="en-US" altLang="en-US" sz="1000" smtClean="0">
                <a:latin typeface="+mn-lt"/>
                <a:ea typeface="Tahoma"/>
                <a:cs typeface="Tahoma"/>
                <a:sym typeface="+mn-lt"/>
              </a:rPr>
              <a:pPr marL="0" lvl="1" indent="0">
                <a:spcBef>
                  <a:spcPct val="0"/>
                </a:spcBef>
                <a:buNone/>
              </a:pPr>
              <a:t>Москва</a:t>
            </a:fld>
            <a:endParaRPr lang="en-US" sz="1000" dirty="0" smtClean="0">
              <a:latin typeface="+mn-lt"/>
              <a:ea typeface="Tahoma"/>
              <a:cs typeface="Tahoma"/>
              <a:sym typeface="+mn-lt"/>
            </a:endParaRPr>
          </a:p>
        </p:txBody>
      </p:sp>
      <p:sp>
        <p:nvSpPr>
          <p:cNvPr id="98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0" name="Rectangle 99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80971519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8" name="think-cell Slide" r:id="rId10" imgW="360" imgH="360" progId="TCLayout.ActiveDocument.1">
                  <p:embed/>
                </p:oleObj>
              </mc:Choice>
              <mc:Fallback>
                <p:oleObj name="think-cell Slide" r:id="rId10" imgW="360" imgH="36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ight Triangle 63"/>
          <p:cNvSpPr/>
          <p:nvPr/>
        </p:nvSpPr>
        <p:spPr bwMode="auto">
          <a:xfrm flipH="1">
            <a:off x="477635" y="3386612"/>
            <a:ext cx="4943413" cy="3236498"/>
          </a:xfrm>
          <a:custGeom>
            <a:avLst/>
            <a:gdLst>
              <a:gd name="connsiteX0" fmla="*/ 0 w 3016071"/>
              <a:gd name="connsiteY0" fmla="*/ 2670506 h 2670506"/>
              <a:gd name="connsiteX1" fmla="*/ 0 w 3016071"/>
              <a:gd name="connsiteY1" fmla="*/ 0 h 2670506"/>
              <a:gd name="connsiteX2" fmla="*/ 3016071 w 3016071"/>
              <a:gd name="connsiteY2" fmla="*/ 2670506 h 2670506"/>
              <a:gd name="connsiteX3" fmla="*/ 0 w 3016071"/>
              <a:gd name="connsiteY3" fmla="*/ 2670506 h 2670506"/>
              <a:gd name="connsiteX0" fmla="*/ 222250 w 3238321"/>
              <a:gd name="connsiteY0" fmla="*/ 2683206 h 2683206"/>
              <a:gd name="connsiteX1" fmla="*/ 0 w 3238321"/>
              <a:gd name="connsiteY1" fmla="*/ 0 h 2683206"/>
              <a:gd name="connsiteX2" fmla="*/ 3238321 w 3238321"/>
              <a:gd name="connsiteY2" fmla="*/ 2683206 h 2683206"/>
              <a:gd name="connsiteX3" fmla="*/ 222250 w 3238321"/>
              <a:gd name="connsiteY3" fmla="*/ 2683206 h 2683206"/>
              <a:gd name="connsiteX0" fmla="*/ 0 w 3968571"/>
              <a:gd name="connsiteY0" fmla="*/ 2676856 h 2683206"/>
              <a:gd name="connsiteX1" fmla="*/ 730250 w 3968571"/>
              <a:gd name="connsiteY1" fmla="*/ 0 h 2683206"/>
              <a:gd name="connsiteX2" fmla="*/ 3968571 w 3968571"/>
              <a:gd name="connsiteY2" fmla="*/ 2683206 h 2683206"/>
              <a:gd name="connsiteX3" fmla="*/ 0 w 3968571"/>
              <a:gd name="connsiteY3" fmla="*/ 2676856 h 2683206"/>
              <a:gd name="connsiteX0" fmla="*/ 0 w 3968571"/>
              <a:gd name="connsiteY0" fmla="*/ 2676856 h 2683206"/>
              <a:gd name="connsiteX1" fmla="*/ 730250 w 3968571"/>
              <a:gd name="connsiteY1" fmla="*/ 0 h 2683206"/>
              <a:gd name="connsiteX2" fmla="*/ 3950828 w 3968571"/>
              <a:gd name="connsiteY2" fmla="*/ 1389517 h 2683206"/>
              <a:gd name="connsiteX3" fmla="*/ 3968571 w 3968571"/>
              <a:gd name="connsiteY3" fmla="*/ 2683206 h 2683206"/>
              <a:gd name="connsiteX4" fmla="*/ 0 w 3968571"/>
              <a:gd name="connsiteY4" fmla="*/ 2676856 h 268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8571" h="2683206">
                <a:moveTo>
                  <a:pt x="0" y="2676856"/>
                </a:moveTo>
                <a:lnTo>
                  <a:pt x="730250" y="0"/>
                </a:lnTo>
                <a:lnTo>
                  <a:pt x="3950828" y="1389517"/>
                </a:lnTo>
                <a:lnTo>
                  <a:pt x="3968571" y="2683206"/>
                </a:lnTo>
                <a:lnTo>
                  <a:pt x="0" y="2676856"/>
                </a:lnTo>
                <a:close/>
              </a:path>
            </a:pathLst>
          </a:custGeom>
          <a:solidFill>
            <a:srgbClr val="5BAD82"/>
          </a:solidFill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indent="0" algn="ctr" fontAlgn="base"/>
            <a:endParaRPr lang="en-US" sz="1050" b="1" dirty="0" smtClean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41727" y="1387172"/>
            <a:ext cx="3768674" cy="5235938"/>
          </a:xfrm>
          <a:prstGeom prst="rect">
            <a:avLst/>
          </a:prstGeom>
          <a:solidFill>
            <a:srgbClr val="F5C77B"/>
          </a:solidFill>
          <a:ln w="9525" cap="flat" cmpd="sng">
            <a:solidFill>
              <a:srgbClr val="F5C77B"/>
            </a:solidFill>
            <a:prstDash val="solid"/>
            <a:round/>
            <a:headEnd/>
            <a:tailEnd/>
          </a:ln>
          <a:extLst/>
        </p:spPr>
        <p:txBody>
          <a:bodyPr wrap="none" tIns="91440" bIns="91440" anchor="ctr"/>
          <a:lstStyle/>
          <a:p>
            <a:endParaRPr lang="ru-RU" dirty="0"/>
          </a:p>
        </p:txBody>
      </p:sp>
      <p:sp>
        <p:nvSpPr>
          <p:cNvPr id="93" name="Freeform 92"/>
          <p:cNvSpPr/>
          <p:nvPr/>
        </p:nvSpPr>
        <p:spPr bwMode="auto">
          <a:xfrm flipH="1">
            <a:off x="466757" y="3803495"/>
            <a:ext cx="4582812" cy="2160835"/>
          </a:xfrm>
          <a:custGeom>
            <a:avLst/>
            <a:gdLst>
              <a:gd name="connsiteX0" fmla="*/ 0 w 3223260"/>
              <a:gd name="connsiteY0" fmla="*/ 0 h 2712720"/>
              <a:gd name="connsiteX1" fmla="*/ 3223260 w 3223260"/>
              <a:gd name="connsiteY1" fmla="*/ 1501140 h 2712720"/>
              <a:gd name="connsiteX2" fmla="*/ 3215640 w 3223260"/>
              <a:gd name="connsiteY2" fmla="*/ 2712720 h 2712720"/>
              <a:gd name="connsiteX3" fmla="*/ 0 w 3223260"/>
              <a:gd name="connsiteY3" fmla="*/ 0 h 2712720"/>
              <a:gd name="connsiteX0" fmla="*/ 0 w 3215640"/>
              <a:gd name="connsiteY0" fmla="*/ 0 h 2712720"/>
              <a:gd name="connsiteX1" fmla="*/ 3210586 w 3215640"/>
              <a:gd name="connsiteY1" fmla="*/ 1031713 h 2712720"/>
              <a:gd name="connsiteX2" fmla="*/ 3215640 w 3215640"/>
              <a:gd name="connsiteY2" fmla="*/ 2712720 h 2712720"/>
              <a:gd name="connsiteX3" fmla="*/ 0 w 3215640"/>
              <a:gd name="connsiteY3" fmla="*/ 0 h 2712720"/>
              <a:gd name="connsiteX0" fmla="*/ 0 w 3218608"/>
              <a:gd name="connsiteY0" fmla="*/ 0 h 2712720"/>
              <a:gd name="connsiteX1" fmla="*/ 3216923 w 3218608"/>
              <a:gd name="connsiteY1" fmla="*/ 887027 h 2712720"/>
              <a:gd name="connsiteX2" fmla="*/ 3215640 w 3218608"/>
              <a:gd name="connsiteY2" fmla="*/ 2712720 h 2712720"/>
              <a:gd name="connsiteX3" fmla="*/ 0 w 3218608"/>
              <a:gd name="connsiteY3" fmla="*/ 0 h 2712720"/>
              <a:gd name="connsiteX0" fmla="*/ 0 w 3233817"/>
              <a:gd name="connsiteY0" fmla="*/ 0 h 2712720"/>
              <a:gd name="connsiteX1" fmla="*/ 3232132 w 3233817"/>
              <a:gd name="connsiteY1" fmla="*/ 454898 h 2712720"/>
              <a:gd name="connsiteX2" fmla="*/ 3215640 w 3233817"/>
              <a:gd name="connsiteY2" fmla="*/ 2712720 h 2712720"/>
              <a:gd name="connsiteX3" fmla="*/ 0 w 3233817"/>
              <a:gd name="connsiteY3" fmla="*/ 0 h 2712720"/>
              <a:gd name="connsiteX0" fmla="*/ 0 w 3229065"/>
              <a:gd name="connsiteY0" fmla="*/ 0 h 2712720"/>
              <a:gd name="connsiteX1" fmla="*/ 3227380 w 3229065"/>
              <a:gd name="connsiteY1" fmla="*/ 445253 h 2712720"/>
              <a:gd name="connsiteX2" fmla="*/ 3215640 w 3229065"/>
              <a:gd name="connsiteY2" fmla="*/ 2712720 h 2712720"/>
              <a:gd name="connsiteX3" fmla="*/ 0 w 3229065"/>
              <a:gd name="connsiteY3" fmla="*/ 0 h 2712720"/>
              <a:gd name="connsiteX0" fmla="*/ 0 w 3215640"/>
              <a:gd name="connsiteY0" fmla="*/ 0 h 2712720"/>
              <a:gd name="connsiteX1" fmla="*/ 3213122 w 3215640"/>
              <a:gd name="connsiteY1" fmla="*/ 450075 h 2712720"/>
              <a:gd name="connsiteX2" fmla="*/ 3215640 w 3215640"/>
              <a:gd name="connsiteY2" fmla="*/ 2712720 h 2712720"/>
              <a:gd name="connsiteX3" fmla="*/ 0 w 3215640"/>
              <a:gd name="connsiteY3" fmla="*/ 0 h 2712720"/>
              <a:gd name="connsiteX0" fmla="*/ 0 w 3217183"/>
              <a:gd name="connsiteY0" fmla="*/ 0 h 2712720"/>
              <a:gd name="connsiteX1" fmla="*/ 3215498 w 3217183"/>
              <a:gd name="connsiteY1" fmla="*/ 450075 h 2712720"/>
              <a:gd name="connsiteX2" fmla="*/ 3215640 w 3217183"/>
              <a:gd name="connsiteY2" fmla="*/ 2712720 h 2712720"/>
              <a:gd name="connsiteX3" fmla="*/ 0 w 3217183"/>
              <a:gd name="connsiteY3" fmla="*/ 0 h 2712720"/>
              <a:gd name="connsiteX0" fmla="*/ 0 w 3224353"/>
              <a:gd name="connsiteY0" fmla="*/ 74607 h 2787327"/>
              <a:gd name="connsiteX1" fmla="*/ 3224190 w 3224353"/>
              <a:gd name="connsiteY1" fmla="*/ 39639 h 2787327"/>
              <a:gd name="connsiteX2" fmla="*/ 3215640 w 3224353"/>
              <a:gd name="connsiteY2" fmla="*/ 2787327 h 2787327"/>
              <a:gd name="connsiteX3" fmla="*/ 0 w 3224353"/>
              <a:gd name="connsiteY3" fmla="*/ 74607 h 2787327"/>
              <a:gd name="connsiteX0" fmla="*/ 0 w 3701844"/>
              <a:gd name="connsiteY0" fmla="*/ 34969 h 2747689"/>
              <a:gd name="connsiteX1" fmla="*/ 3224190 w 3701844"/>
              <a:gd name="connsiteY1" fmla="*/ 1 h 2747689"/>
              <a:gd name="connsiteX2" fmla="*/ 3215640 w 3701844"/>
              <a:gd name="connsiteY2" fmla="*/ 2747689 h 2747689"/>
              <a:gd name="connsiteX3" fmla="*/ 0 w 3701844"/>
              <a:gd name="connsiteY3" fmla="*/ 34969 h 2747689"/>
              <a:gd name="connsiteX0" fmla="*/ 0 w 3224244"/>
              <a:gd name="connsiteY0" fmla="*/ 373455 h 3086175"/>
              <a:gd name="connsiteX1" fmla="*/ 3224190 w 3224244"/>
              <a:gd name="connsiteY1" fmla="*/ 338487 h 3086175"/>
              <a:gd name="connsiteX2" fmla="*/ 3215640 w 3224244"/>
              <a:gd name="connsiteY2" fmla="*/ 3086175 h 3086175"/>
              <a:gd name="connsiteX3" fmla="*/ 0 w 3224244"/>
              <a:gd name="connsiteY3" fmla="*/ 373455 h 3086175"/>
              <a:gd name="connsiteX0" fmla="*/ 0 w 3224190"/>
              <a:gd name="connsiteY0" fmla="*/ 34968 h 2747688"/>
              <a:gd name="connsiteX1" fmla="*/ 3224190 w 3224190"/>
              <a:gd name="connsiteY1" fmla="*/ 0 h 2747688"/>
              <a:gd name="connsiteX2" fmla="*/ 3215640 w 3224190"/>
              <a:gd name="connsiteY2" fmla="*/ 2747688 h 2747688"/>
              <a:gd name="connsiteX3" fmla="*/ 0 w 3224190"/>
              <a:gd name="connsiteY3" fmla="*/ 34968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51010"/>
              <a:gd name="connsiteY0" fmla="*/ 28537 h 2747688"/>
              <a:gd name="connsiteX1" fmla="*/ 3249538 w 3251010"/>
              <a:gd name="connsiteY1" fmla="*/ 0 h 2747688"/>
              <a:gd name="connsiteX2" fmla="*/ 3240988 w 3251010"/>
              <a:gd name="connsiteY2" fmla="*/ 2747688 h 2747688"/>
              <a:gd name="connsiteX3" fmla="*/ 0 w 3251010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9538" h="2747688">
                <a:moveTo>
                  <a:pt x="0" y="28537"/>
                </a:moveTo>
                <a:lnTo>
                  <a:pt x="3249538" y="0"/>
                </a:lnTo>
                <a:cubicBezTo>
                  <a:pt x="3243264" y="823206"/>
                  <a:pt x="3239303" y="2187352"/>
                  <a:pt x="3240988" y="2747688"/>
                </a:cubicBezTo>
                <a:lnTo>
                  <a:pt x="0" y="28537"/>
                </a:lnTo>
                <a:close/>
              </a:path>
            </a:pathLst>
          </a:custGeom>
          <a:solidFill>
            <a:srgbClr val="B2B2B2"/>
          </a:solidFill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/>
            <a:endParaRPr lang="en-US" sz="1050" b="1" dirty="0" smtClean="0">
              <a:solidFill>
                <a:schemeClr val="bg1"/>
              </a:solidFill>
            </a:endParaRPr>
          </a:p>
        </p:txBody>
      </p:sp>
      <p:sp>
        <p:nvSpPr>
          <p:cNvPr id="72" name="Right Triangle 71"/>
          <p:cNvSpPr/>
          <p:nvPr/>
        </p:nvSpPr>
        <p:spPr bwMode="auto">
          <a:xfrm>
            <a:off x="3008491" y="3937999"/>
            <a:ext cx="2174968" cy="2685111"/>
          </a:xfrm>
          <a:custGeom>
            <a:avLst/>
            <a:gdLst>
              <a:gd name="connsiteX0" fmla="*/ 0 w 1213138"/>
              <a:gd name="connsiteY0" fmla="*/ 2716861 h 2716861"/>
              <a:gd name="connsiteX1" fmla="*/ 0 w 1213138"/>
              <a:gd name="connsiteY1" fmla="*/ 0 h 2716861"/>
              <a:gd name="connsiteX2" fmla="*/ 1213138 w 1213138"/>
              <a:gd name="connsiteY2" fmla="*/ 2716861 h 2716861"/>
              <a:gd name="connsiteX3" fmla="*/ 0 w 1213138"/>
              <a:gd name="connsiteY3" fmla="*/ 2716861 h 2716861"/>
              <a:gd name="connsiteX0" fmla="*/ 0 w 1213138"/>
              <a:gd name="connsiteY0" fmla="*/ 2685111 h 2685111"/>
              <a:gd name="connsiteX1" fmla="*/ 234950 w 1213138"/>
              <a:gd name="connsiteY1" fmla="*/ 0 h 2685111"/>
              <a:gd name="connsiteX2" fmla="*/ 1213138 w 1213138"/>
              <a:gd name="connsiteY2" fmla="*/ 2685111 h 2685111"/>
              <a:gd name="connsiteX3" fmla="*/ 0 w 1213138"/>
              <a:gd name="connsiteY3" fmla="*/ 2685111 h 268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3138" h="2685111">
                <a:moveTo>
                  <a:pt x="0" y="2685111"/>
                </a:moveTo>
                <a:lnTo>
                  <a:pt x="234950" y="0"/>
                </a:lnTo>
                <a:lnTo>
                  <a:pt x="1213138" y="2685111"/>
                </a:lnTo>
                <a:lnTo>
                  <a:pt x="0" y="2685111"/>
                </a:lnTo>
                <a:close/>
              </a:path>
            </a:pathLst>
          </a:custGeom>
          <a:solidFill>
            <a:srgbClr val="5BAD82"/>
          </a:solidFill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indent="0" algn="ctr" fontAlgn="base"/>
            <a:endParaRPr lang="en-US" sz="1050" b="1" dirty="0" smtClean="0">
              <a:solidFill>
                <a:schemeClr val="bg1"/>
              </a:solidFill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3562351" y="3817349"/>
            <a:ext cx="3371850" cy="2805761"/>
          </a:xfrm>
          <a:custGeom>
            <a:avLst/>
            <a:gdLst>
              <a:gd name="connsiteX0" fmla="*/ 0 w 3223260"/>
              <a:gd name="connsiteY0" fmla="*/ 0 h 2712720"/>
              <a:gd name="connsiteX1" fmla="*/ 3223260 w 3223260"/>
              <a:gd name="connsiteY1" fmla="*/ 1501140 h 2712720"/>
              <a:gd name="connsiteX2" fmla="*/ 3215640 w 3223260"/>
              <a:gd name="connsiteY2" fmla="*/ 2712720 h 2712720"/>
              <a:gd name="connsiteX3" fmla="*/ 0 w 3223260"/>
              <a:gd name="connsiteY3" fmla="*/ 0 h 271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3260" h="2712720">
                <a:moveTo>
                  <a:pt x="0" y="0"/>
                </a:moveTo>
                <a:lnTo>
                  <a:pt x="3223260" y="1501140"/>
                </a:lnTo>
                <a:lnTo>
                  <a:pt x="3215640" y="2712720"/>
                </a:lnTo>
                <a:lnTo>
                  <a:pt x="0" y="0"/>
                </a:lnTo>
                <a:close/>
              </a:path>
            </a:pathLst>
          </a:custGeom>
          <a:solidFill>
            <a:srgbClr val="F5C77B"/>
          </a:solidFill>
          <a:ln w="9525" cap="flat" cmpd="sng">
            <a:solidFill>
              <a:srgbClr val="F5C77B"/>
            </a:solidFill>
            <a:prstDash val="solid"/>
            <a:round/>
            <a:headEnd/>
            <a:tailEnd/>
          </a:ln>
        </p:spPr>
        <p:txBody>
          <a:bodyPr wrap="none" tIns="91440" bIns="91440" anchor="ctr"/>
          <a:lstStyle/>
          <a:p>
            <a:pPr fontAlgn="base"/>
            <a:endParaRPr lang="en-US" dirty="0" smtClean="0"/>
          </a:p>
        </p:txBody>
      </p:sp>
      <p:sp>
        <p:nvSpPr>
          <p:cNvPr id="13" name="Rectangle 12"/>
          <p:cNvSpPr/>
          <p:nvPr/>
        </p:nvSpPr>
        <p:spPr bwMode="auto">
          <a:xfrm>
            <a:off x="475358" y="1387172"/>
            <a:ext cx="3304161" cy="2428038"/>
          </a:xfrm>
          <a:prstGeom prst="rect">
            <a:avLst/>
          </a:prstGeom>
          <a:solidFill>
            <a:srgbClr val="95B3D7"/>
          </a:solidFill>
          <a:ln w="9525" cap="flat" cmpd="sng">
            <a:solidFill>
              <a:srgbClr val="95B3D7"/>
            </a:solidFill>
            <a:prstDash val="solid"/>
            <a:round/>
            <a:headEnd/>
            <a:tailEnd/>
          </a:ln>
          <a:extLst/>
        </p:spPr>
        <p:txBody>
          <a:bodyPr wrap="none" tIns="91440" bIns="91440" anchor="ctr"/>
          <a:lstStyle/>
          <a:p>
            <a:endParaRPr lang="ru-RU" dirty="0"/>
          </a:p>
        </p:txBody>
      </p:sp>
      <p:sp>
        <p:nvSpPr>
          <p:cNvPr id="70" name="Right Triangle 69"/>
          <p:cNvSpPr/>
          <p:nvPr/>
        </p:nvSpPr>
        <p:spPr bwMode="auto">
          <a:xfrm rot="5400000">
            <a:off x="2748678" y="2420853"/>
            <a:ext cx="2588292" cy="520930"/>
          </a:xfrm>
          <a:prstGeom prst="rtTriangle">
            <a:avLst/>
          </a:prstGeom>
          <a:solidFill>
            <a:srgbClr val="95B3D7"/>
          </a:solidFill>
          <a:ln w="9525" cap="flat" cmpd="sng">
            <a:solidFill>
              <a:srgbClr val="95B3D7"/>
            </a:solidFill>
            <a:prstDash val="solid"/>
            <a:round/>
            <a:headEnd/>
            <a:tailEnd/>
          </a:ln>
        </p:spPr>
        <p:txBody>
          <a:bodyPr wrap="none" tIns="91440" bIns="91440" anchor="ctr"/>
          <a:lstStyle/>
          <a:p>
            <a:pPr marR="0" indent="0" fontAlgn="base"/>
            <a:endParaRPr lang="en-US" dirty="0" smtClean="0"/>
          </a:p>
        </p:txBody>
      </p:sp>
      <p:sp>
        <p:nvSpPr>
          <p:cNvPr id="95" name="Right Triangle 94"/>
          <p:cNvSpPr/>
          <p:nvPr/>
        </p:nvSpPr>
        <p:spPr bwMode="auto">
          <a:xfrm rot="16200000">
            <a:off x="5179618" y="2164783"/>
            <a:ext cx="340181" cy="3169062"/>
          </a:xfrm>
          <a:prstGeom prst="rtTriangle">
            <a:avLst/>
          </a:prstGeom>
          <a:solidFill>
            <a:srgbClr val="F5C77B"/>
          </a:solidFill>
          <a:ln w="9525" cap="flat" cmpd="sng">
            <a:solidFill>
              <a:srgbClr val="F5C77B"/>
            </a:solidFill>
            <a:prstDash val="solid"/>
            <a:round/>
            <a:headEnd/>
            <a:tailEnd/>
          </a:ln>
        </p:spPr>
        <p:txBody>
          <a:bodyPr wrap="none" tIns="91440" bIns="91440" anchor="ctr"/>
          <a:lstStyle/>
          <a:p>
            <a:pPr fontAlgn="base"/>
            <a:endParaRPr lang="en-US" dirty="0" smtClean="0"/>
          </a:p>
        </p:txBody>
      </p:sp>
      <p:sp>
        <p:nvSpPr>
          <p:cNvPr id="94" name="Right Triangle 93"/>
          <p:cNvSpPr/>
          <p:nvPr/>
        </p:nvSpPr>
        <p:spPr bwMode="auto">
          <a:xfrm rot="5400000" flipV="1">
            <a:off x="4617803" y="3069818"/>
            <a:ext cx="1463809" cy="3169062"/>
          </a:xfrm>
          <a:prstGeom prst="rtTriangle">
            <a:avLst/>
          </a:prstGeom>
          <a:solidFill>
            <a:srgbClr val="F5C77B"/>
          </a:solidFill>
          <a:ln w="9525" cap="flat" cmpd="sng">
            <a:solidFill>
              <a:srgbClr val="F5C77B"/>
            </a:solidFill>
            <a:prstDash val="solid"/>
            <a:round/>
            <a:headEnd/>
            <a:tailEnd/>
          </a:ln>
        </p:spPr>
        <p:txBody>
          <a:bodyPr wrap="none" tIns="91440" bIns="91440" anchor="ctr"/>
          <a:lstStyle/>
          <a:p>
            <a:pPr fontAlgn="base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8386" y="139396"/>
            <a:ext cx="9270309" cy="831850"/>
          </a:xfrm>
        </p:spPr>
        <p:txBody>
          <a:bodyPr lIns="0" tIns="45719" rIns="0" bIns="45719"/>
          <a:lstStyle/>
          <a:p>
            <a:r>
              <a:rPr lang="ru-RU" u="sng" dirty="0" smtClean="0"/>
              <a:t>Целевая модель:</a:t>
            </a:r>
            <a:r>
              <a:rPr lang="ru-RU" dirty="0" smtClean="0"/>
              <a:t> Целевой срок </a:t>
            </a:r>
            <a:r>
              <a:rPr lang="ru-RU" dirty="0" err="1" smtClean="0"/>
              <a:t>ТП</a:t>
            </a:r>
            <a:r>
              <a:rPr lang="ru-RU" dirty="0" smtClean="0"/>
              <a:t> 90 дней </a:t>
            </a:r>
            <a:br>
              <a:rPr lang="ru-RU" dirty="0" smtClean="0"/>
            </a:br>
            <a:r>
              <a:rPr lang="ru-RU" sz="1600" b="0" dirty="0" smtClean="0"/>
              <a:t>Модель создана на основе анализа показателей лучших практик и фокусных регионов</a:t>
            </a:r>
            <a:endParaRPr lang="ru-RU" sz="1600" b="0" dirty="0"/>
          </a:p>
        </p:txBody>
      </p:sp>
      <p:sp>
        <p:nvSpPr>
          <p:cNvPr id="34" name="TextColumnContent"/>
          <p:cNvSpPr>
            <a:spLocks noChangeArrowheads="1"/>
          </p:cNvSpPr>
          <p:nvPr/>
        </p:nvSpPr>
        <p:spPr bwMode="gray">
          <a:xfrm>
            <a:off x="7080347" y="5326304"/>
            <a:ext cx="2312862" cy="1050134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buClr>
                <a:srgbClr val="345782"/>
              </a:buClr>
              <a:buSzPct val="100000"/>
              <a:buFont typeface=""/>
            </a:pPr>
            <a:endParaRPr lang="ru-RU" sz="12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TextColumnContent"/>
          <p:cNvSpPr>
            <a:spLocks noChangeArrowheads="1"/>
          </p:cNvSpPr>
          <p:nvPr/>
        </p:nvSpPr>
        <p:spPr bwMode="gray">
          <a:xfrm>
            <a:off x="7121911" y="1794185"/>
            <a:ext cx="2531721" cy="126017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buClr>
                <a:srgbClr val="345782"/>
              </a:buClr>
              <a:buSzPct val="100000"/>
              <a:buFont typeface=""/>
            </a:pPr>
            <a:endParaRPr lang="ru-RU" sz="12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552451" y="1564761"/>
            <a:ext cx="720000" cy="2097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000" b="1" dirty="0" smtClean="0"/>
              <a:t>10 дн.</a:t>
            </a:r>
            <a:endParaRPr kumimoji="0" lang="en-US" sz="10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pSp>
        <p:nvGrpSpPr>
          <p:cNvPr id="2" name="Group 158"/>
          <p:cNvGrpSpPr/>
          <p:nvPr/>
        </p:nvGrpSpPr>
        <p:grpSpPr>
          <a:xfrm>
            <a:off x="7167337" y="5572801"/>
            <a:ext cx="2579168" cy="323176"/>
            <a:chOff x="7167337" y="6336949"/>
            <a:chExt cx="2579168" cy="323176"/>
          </a:xfrm>
        </p:grpSpPr>
        <p:sp>
          <p:nvSpPr>
            <p:cNvPr id="87" name="Rounded Rectangle 86"/>
            <p:cNvSpPr/>
            <p:nvPr/>
          </p:nvSpPr>
          <p:spPr bwMode="auto">
            <a:xfrm>
              <a:off x="7838505" y="6336949"/>
              <a:ext cx="1908000" cy="323176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889000" rtl="0" eaLnBrk="1" fontAlgn="base" latinLnBrk="0" hangingPunct="1"/>
              <a:r>
                <a:rPr lang="ru-RU" sz="900" dirty="0" smtClean="0"/>
                <a:t>Обязательное целевое значение длительности соответствующего этапа</a:t>
              </a:r>
              <a:endParaRPr kumimoji="0" lang="en-US" sz="90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88" name="Rounded Rectangle 87"/>
            <p:cNvSpPr/>
            <p:nvPr/>
          </p:nvSpPr>
          <p:spPr bwMode="auto">
            <a:xfrm>
              <a:off x="7167337" y="6378514"/>
              <a:ext cx="627027" cy="24088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lang="en-US" sz="1200" b="1" dirty="0" smtClean="0"/>
                <a:t>X </a:t>
              </a:r>
              <a:r>
                <a:rPr lang="ru-RU" sz="1200" b="1" dirty="0" smtClean="0"/>
                <a:t>дн.</a:t>
              </a:r>
              <a:endParaRPr kumimoji="0" lang="en-US" sz="12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sp>
        <p:nvSpPr>
          <p:cNvPr id="113" name="Rounded Rectangle 112"/>
          <p:cNvSpPr/>
          <p:nvPr/>
        </p:nvSpPr>
        <p:spPr bwMode="auto">
          <a:xfrm>
            <a:off x="6214009" y="1547242"/>
            <a:ext cx="720000" cy="2097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000" b="1" dirty="0" smtClean="0"/>
              <a:t>70 дн.</a:t>
            </a:r>
            <a:endParaRPr kumimoji="0" lang="en-US" sz="10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27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638025" y="6347515"/>
            <a:ext cx="2377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Оформление </a:t>
            </a:r>
            <a:r>
              <a:rPr lang="ru-RU" sz="1200" b="1" dirty="0" err="1" smtClean="0">
                <a:solidFill>
                  <a:schemeClr val="bg1"/>
                </a:solidFill>
              </a:rPr>
              <a:t>ТП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771164" y="6242352"/>
            <a:ext cx="720000" cy="2097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000" b="1" dirty="0" smtClean="0"/>
              <a:t>10  </a:t>
            </a:r>
            <a:r>
              <a:rPr lang="ru-RU" sz="1000" b="1" dirty="0" err="1" smtClean="0"/>
              <a:t>дн</a:t>
            </a:r>
            <a:r>
              <a:rPr lang="ru-RU" sz="1000" b="1" dirty="0" smtClean="0"/>
              <a:t>.</a:t>
            </a:r>
            <a:endParaRPr kumimoji="0" lang="en-US" sz="10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0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flipH="1">
            <a:off x="1735038" y="1966552"/>
            <a:ext cx="3939520" cy="3939520"/>
          </a:xfrm>
          <a:prstGeom prst="ellipse">
            <a:avLst/>
          </a:prstGeom>
          <a:solidFill>
            <a:srgbClr val="FBFBFB"/>
          </a:solidFill>
          <a:ln w="9525">
            <a:noFill/>
            <a:round/>
            <a:headEnd/>
            <a:tailEnd/>
          </a:ln>
        </p:spPr>
        <p:txBody>
          <a:bodyPr wrap="none" lIns="97740" tIns="48870" rIns="97740" bIns="48870" anchor="ctr"/>
          <a:lstStyle/>
          <a:p>
            <a:pPr defTabSz="977900"/>
            <a:endParaRPr lang="ru-RU" sz="1300">
              <a:solidFill>
                <a:srgbClr val="000000"/>
              </a:solidFill>
            </a:endParaRPr>
          </a:p>
        </p:txBody>
      </p:sp>
      <p:sp>
        <p:nvSpPr>
          <p:cNvPr id="106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 rot="16200000">
            <a:off x="-624621" y="4706118"/>
            <a:ext cx="2377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algn="ctr"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Обеспечивающие факторы</a:t>
            </a:r>
          </a:p>
        </p:txBody>
      </p:sp>
      <p:sp>
        <p:nvSpPr>
          <p:cNvPr id="50" name="Rectangle 12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4661966" y="1280763"/>
            <a:ext cx="2396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algn="r"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Выполнение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мероприятий</a:t>
            </a:r>
          </a:p>
        </p:txBody>
      </p:sp>
      <p:sp>
        <p:nvSpPr>
          <p:cNvPr id="62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433788" y="1293964"/>
            <a:ext cx="2377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Заключение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договора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769922" y="992332"/>
            <a:ext cx="900000" cy="317653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200" dirty="0" smtClean="0"/>
              <a:t>90</a:t>
            </a:r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дн.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pSp>
        <p:nvGrpSpPr>
          <p:cNvPr id="3" name="Group 160"/>
          <p:cNvGrpSpPr/>
          <p:nvPr/>
        </p:nvGrpSpPr>
        <p:grpSpPr>
          <a:xfrm>
            <a:off x="7167337" y="5935153"/>
            <a:ext cx="2579168" cy="323176"/>
            <a:chOff x="7167337" y="6030016"/>
            <a:chExt cx="2579168" cy="323176"/>
          </a:xfrm>
        </p:grpSpPr>
        <p:sp>
          <p:nvSpPr>
            <p:cNvPr id="66" name="Rectangle 65"/>
            <p:cNvSpPr/>
            <p:nvPr/>
          </p:nvSpPr>
          <p:spPr bwMode="auto">
            <a:xfrm>
              <a:off x="7167337" y="6055204"/>
              <a:ext cx="627026" cy="240885"/>
            </a:xfrm>
            <a:prstGeom prst="rect">
              <a:avLst/>
            </a:prstGeom>
            <a:solidFill>
              <a:srgbClr val="D2E0E6"/>
            </a:solidFill>
            <a:ln w="9525" cap="flat" cmpd="sng" algn="ctr">
              <a:solidFill>
                <a:srgbClr val="D2E0E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lang="ru-RU" sz="1200" b="1" dirty="0" smtClean="0"/>
                <a:t>Х </a:t>
              </a:r>
              <a:r>
                <a:rPr lang="ru-RU" sz="1200" b="1" dirty="0" err="1" smtClean="0"/>
                <a:t>дн</a:t>
              </a:r>
              <a:r>
                <a:rPr lang="ru-RU" sz="1200" b="1" dirty="0" smtClean="0"/>
                <a:t>.</a:t>
              </a:r>
              <a:endParaRPr kumimoji="0" lang="en-US" sz="12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67" name="Rounded Rectangle 66"/>
            <p:cNvSpPr/>
            <p:nvPr/>
          </p:nvSpPr>
          <p:spPr bwMode="auto">
            <a:xfrm>
              <a:off x="7838505" y="6030016"/>
              <a:ext cx="1908000" cy="323176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889000" rtl="0" eaLnBrk="1" fontAlgn="base" latinLnBrk="0" hangingPunct="1"/>
              <a:r>
                <a:rPr lang="ru-RU" sz="900" dirty="0" smtClean="0"/>
                <a:t>Обязательное целевое значение длительности по всем типам ТП</a:t>
              </a:r>
              <a:endParaRPr kumimoji="0" lang="en-US" sz="90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4960916" y="1794185"/>
            <a:ext cx="1620000" cy="6155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latin typeface="Arial" pitchFamily="34" charset="0"/>
                <a:cs typeface="Arial" pitchFamily="34" charset="0"/>
              </a:rPr>
              <a:t>Наличие упрощенной системы осуществления закупок</a:t>
            </a:r>
          </a:p>
          <a:p>
            <a:pPr marL="288925" lvl="1" indent="-174625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Применение механизма  заключения "рамочных" договоров 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496740" y="2458029"/>
            <a:ext cx="1551941" cy="123110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888840" fontAlgn="base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Упрощенная процедура проведения работ по строительству (реконструкции)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Возможность проведения работ по строительству (реконструкции) объектов  </a:t>
            </a:r>
            <a:r>
              <a:rPr lang="ru-RU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хозяйства без получения разрешения на строительство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765261" y="3817180"/>
            <a:ext cx="1279813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888840" fontAlgn="base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       Упрощенная </a:t>
            </a:r>
            <a:r>
              <a:rPr lang="ru-RU" sz="800" b="1" dirty="0" err="1" smtClean="0">
                <a:latin typeface="Arial" pitchFamily="34" charset="0"/>
                <a:cs typeface="Arial" pitchFamily="34" charset="0"/>
              </a:rPr>
              <a:t>проце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defTabSz="888840" fontAlgn="base"/>
            <a:r>
              <a:rPr lang="ru-RU" sz="800" b="1" dirty="0" err="1" smtClean="0">
                <a:latin typeface="Arial" pitchFamily="34" charset="0"/>
                <a:cs typeface="Arial" pitchFamily="34" charset="0"/>
              </a:rPr>
              <a:t>дура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 размещения объектов </a:t>
            </a:r>
            <a:r>
              <a:rPr lang="ru-RU" sz="800" b="1" dirty="0" err="1" smtClean="0"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 хозяйства</a:t>
            </a:r>
          </a:p>
          <a:p>
            <a:pPr marL="82550" lvl="1" indent="-82550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latin typeface="Arial" pitchFamily="34" charset="0"/>
                <a:cs typeface="Arial" pitchFamily="34" charset="0"/>
              </a:rPr>
              <a:t>Возможность строитель-</a:t>
            </a:r>
          </a:p>
          <a:p>
            <a:pPr marL="0" lvl="1" defTabSz="769938">
              <a:buClr>
                <a:srgbClr val="345782"/>
              </a:buClr>
              <a:buSzPct val="100000"/>
            </a:pPr>
            <a:r>
              <a:rPr lang="ru-RU" sz="800" dirty="0" err="1" smtClean="0">
                <a:latin typeface="Arial" pitchFamily="34" charset="0"/>
                <a:cs typeface="Arial" pitchFamily="34" charset="0"/>
              </a:rPr>
              <a:t>ства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объектов без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оформления земельных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участков</a:t>
            </a:r>
            <a:endParaRPr lang="ru-RU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48736" y="2676551"/>
            <a:ext cx="1023871" cy="954105"/>
          </a:xfrm>
          <a:prstGeom prst="rect">
            <a:avLst/>
          </a:prstGeom>
        </p:spPr>
        <p:txBody>
          <a:bodyPr wrap="square" lIns="0" tIns="45719" rIns="0" bIns="45719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</a:rPr>
              <a:t>Удобство подачи</a:t>
            </a:r>
            <a:br>
              <a:rPr lang="ru-RU" sz="800" b="1" dirty="0" smtClean="0">
                <a:solidFill>
                  <a:srgbClr val="000000"/>
                </a:solidFill>
              </a:rPr>
            </a:br>
            <a:r>
              <a:rPr lang="ru-RU" sz="800" b="1" dirty="0" smtClean="0">
                <a:solidFill>
                  <a:srgbClr val="000000"/>
                </a:solidFill>
              </a:rPr>
              <a:t>заявки</a:t>
            </a:r>
          </a:p>
          <a:p>
            <a:pPr marL="288925" lvl="1" indent="-174625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</a:rPr>
              <a:t>Доля </a:t>
            </a:r>
            <a:r>
              <a:rPr lang="ru-RU" sz="800" dirty="0">
                <a:solidFill>
                  <a:srgbClr val="000000"/>
                </a:solidFill>
              </a:rPr>
              <a:t>заявок, поданных в электронном виде через </a:t>
            </a:r>
            <a:r>
              <a:rPr lang="ru-RU" sz="800" dirty="0" smtClean="0">
                <a:solidFill>
                  <a:srgbClr val="000000"/>
                </a:solidFill>
              </a:rPr>
              <a:t>Интернет</a:t>
            </a:r>
            <a:endParaRPr lang="ru-RU" sz="800" dirty="0">
              <a:solidFill>
                <a:srgbClr val="00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546500" y="1387172"/>
            <a:ext cx="1675180" cy="6155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Прозрачность расчета платы за ТП для заявителя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Наличие информации о наиболее выгодном варианте оплаты (за км и кВт)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469365" y="5581810"/>
            <a:ext cx="1654965" cy="86177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Взаимодействие заяви-</a:t>
            </a:r>
          </a:p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теля с э</a:t>
            </a:r>
            <a:r>
              <a:rPr lang="ru-RU" sz="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сбытовой компанией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Количество дней, </a:t>
            </a:r>
            <a:r>
              <a:rPr lang="ru-RU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допол-нительно</a:t>
            </a: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затраченных заявителем на заключение договора с э/снабжающей организацией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280266" y="5909221"/>
            <a:ext cx="1820067" cy="73866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Быстрая процедура</a:t>
            </a:r>
          </a:p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выдачи </a:t>
            </a:r>
            <a:r>
              <a:rPr lang="ru-RU" sz="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АТП</a:t>
            </a:r>
            <a:endParaRPr lang="ru-RU" sz="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4625" lvl="1" indent="-9207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Возможности составления и выдачи заявителю </a:t>
            </a:r>
            <a:r>
              <a:rPr lang="ru-RU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АТП</a:t>
            </a: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 иных документов, связанных с ТП, при осуществлении включения </a:t>
            </a:r>
            <a:r>
              <a:rPr lang="ru-RU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ЭПУ</a:t>
            </a:r>
            <a:endParaRPr lang="ru-RU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65342" y="3956800"/>
            <a:ext cx="12046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8360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/>
              </a:rPr>
              <a:t>Наличие утвержденного порядка (регламента) </a:t>
            </a:r>
            <a:r>
              <a:rPr lang="ru-RU" sz="800" b="1" dirty="0" err="1" smtClean="0">
                <a:solidFill>
                  <a:srgbClr val="000000"/>
                </a:solidFill>
                <a:latin typeface="Arial"/>
              </a:rPr>
              <a:t>СиПР</a:t>
            </a:r>
            <a:r>
              <a:rPr lang="ru-RU" sz="800" b="1" dirty="0" smtClean="0">
                <a:solidFill>
                  <a:srgbClr val="000000"/>
                </a:solidFill>
                <a:latin typeface="Arial"/>
              </a:rPr>
              <a:t> электроэнергетики субъектов РФ и документов территориального планирования (включая </a:t>
            </a:r>
            <a:r>
              <a:rPr lang="ru-RU" sz="800" b="1" dirty="0" err="1" smtClean="0">
                <a:solidFill>
                  <a:srgbClr val="000000"/>
                </a:solidFill>
                <a:latin typeface="Arial"/>
              </a:rPr>
              <a:t>ППТ</a:t>
            </a:r>
            <a:r>
              <a:rPr lang="ru-RU" sz="800" b="1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100333" y="5252655"/>
            <a:ext cx="1833908" cy="135421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888840" fontAlgn="base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	Оптимизация процедуры получения разрешения на проведение работ</a:t>
            </a:r>
          </a:p>
          <a:p>
            <a:pPr marL="174625" lvl="1" indent="-9207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Совокупный регламентный срок получения документов, разрешений и согласований </a:t>
            </a:r>
            <a:r>
              <a:rPr lang="ru-RU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ПСД</a:t>
            </a: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необходимых для получения ордера на проведение работ в муниципальном образовании</a:t>
            </a:r>
          </a:p>
          <a:p>
            <a:pPr marL="174625" lvl="1" indent="-9207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Срок предоставления "ордера на земляные работы"</a:t>
            </a:r>
          </a:p>
        </p:txBody>
      </p:sp>
      <p:sp>
        <p:nvSpPr>
          <p:cNvPr id="132" name="Oval invers 1"/>
          <p:cNvSpPr>
            <a:spLocks noChangeArrowheads="1"/>
          </p:cNvSpPr>
          <p:nvPr/>
        </p:nvSpPr>
        <p:spPr bwMode="gray">
          <a:xfrm>
            <a:off x="499736" y="2794823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1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33" name="Oval invers 2"/>
          <p:cNvSpPr>
            <a:spLocks noChangeArrowheads="1"/>
          </p:cNvSpPr>
          <p:nvPr/>
        </p:nvSpPr>
        <p:spPr bwMode="gray">
          <a:xfrm>
            <a:off x="517725" y="2029399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2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35" name="Oval invers 4"/>
          <p:cNvSpPr>
            <a:spLocks noChangeArrowheads="1"/>
          </p:cNvSpPr>
          <p:nvPr/>
        </p:nvSpPr>
        <p:spPr bwMode="gray">
          <a:xfrm>
            <a:off x="4661966" y="1794185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4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36" name="Oval invers 5"/>
          <p:cNvSpPr>
            <a:spLocks noChangeArrowheads="1"/>
          </p:cNvSpPr>
          <p:nvPr/>
        </p:nvSpPr>
        <p:spPr bwMode="gray">
          <a:xfrm>
            <a:off x="5229833" y="2460551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smtClean="0">
                <a:solidFill>
                  <a:srgbClr val="345782"/>
                </a:solidFill>
              </a:rPr>
              <a:t>5</a:t>
            </a:r>
            <a:endParaRPr lang="ru-RU" sz="1000" b="1">
              <a:solidFill>
                <a:srgbClr val="345782"/>
              </a:solidFill>
            </a:endParaRPr>
          </a:p>
        </p:txBody>
      </p:sp>
      <p:sp>
        <p:nvSpPr>
          <p:cNvPr id="137" name="Oval invers 6"/>
          <p:cNvSpPr>
            <a:spLocks noChangeArrowheads="1"/>
          </p:cNvSpPr>
          <p:nvPr/>
        </p:nvSpPr>
        <p:spPr bwMode="gray">
          <a:xfrm>
            <a:off x="5701666" y="3739929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6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38" name="Oval invers 7"/>
          <p:cNvSpPr>
            <a:spLocks noChangeArrowheads="1"/>
          </p:cNvSpPr>
          <p:nvPr/>
        </p:nvSpPr>
        <p:spPr bwMode="gray">
          <a:xfrm>
            <a:off x="5323708" y="5170254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7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39" name="Oval invers 8"/>
          <p:cNvSpPr>
            <a:spLocks noChangeArrowheads="1"/>
          </p:cNvSpPr>
          <p:nvPr/>
        </p:nvSpPr>
        <p:spPr bwMode="gray">
          <a:xfrm>
            <a:off x="3025726" y="5876884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8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40" name="Oval invers 9"/>
          <p:cNvSpPr>
            <a:spLocks noChangeArrowheads="1"/>
          </p:cNvSpPr>
          <p:nvPr/>
        </p:nvSpPr>
        <p:spPr bwMode="gray">
          <a:xfrm>
            <a:off x="1210288" y="5617435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9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42" name="Oval invers 10"/>
          <p:cNvSpPr>
            <a:spLocks noChangeArrowheads="1"/>
          </p:cNvSpPr>
          <p:nvPr/>
        </p:nvSpPr>
        <p:spPr bwMode="gray">
          <a:xfrm>
            <a:off x="640268" y="3972425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10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84" name="Footnote"/>
          <p:cNvSpPr>
            <a:spLocks noChangeArrowheads="1"/>
          </p:cNvSpPr>
          <p:nvPr/>
        </p:nvSpPr>
        <p:spPr bwMode="gray">
          <a:xfrm>
            <a:off x="471222" y="6463150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ru-RU" sz="800" dirty="0" smtClean="0"/>
              <a:t>Примечание: сроки этапов приведены с вычетом действий заявителя</a:t>
            </a:r>
            <a:endParaRPr lang="ru-RU" sz="800" dirty="0"/>
          </a:p>
        </p:txBody>
      </p:sp>
      <p:grpSp>
        <p:nvGrpSpPr>
          <p:cNvPr id="4" name="Group 162"/>
          <p:cNvGrpSpPr/>
          <p:nvPr/>
        </p:nvGrpSpPr>
        <p:grpSpPr>
          <a:xfrm>
            <a:off x="7163476" y="6245380"/>
            <a:ext cx="2583030" cy="323589"/>
            <a:chOff x="7163476" y="5538775"/>
            <a:chExt cx="2583030" cy="323589"/>
          </a:xfrm>
        </p:grpSpPr>
        <p:sp>
          <p:nvSpPr>
            <p:cNvPr id="85" name="Rectangle 84"/>
            <p:cNvSpPr/>
            <p:nvPr/>
          </p:nvSpPr>
          <p:spPr bwMode="auto">
            <a:xfrm>
              <a:off x="7163476" y="5538775"/>
              <a:ext cx="627026" cy="24088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kumimoji="0" lang="ru-RU" sz="1200" b="1" i="0" u="none" strike="noStrike" cap="none" normalizeH="0" baseline="0" dirty="0" err="1" smtClean="0">
                  <a:solidFill>
                    <a:srgbClr val="F5C77B"/>
                  </a:solidFill>
                  <a:effectLst/>
                  <a:latin typeface="+mn-lt"/>
                  <a:cs typeface="+mn-cs"/>
                </a:rPr>
                <a:t>ХХ</a:t>
              </a:r>
              <a:endParaRPr kumimoji="0" lang="en-US" sz="1200" b="1" i="0" u="none" strike="noStrike" cap="none" normalizeH="0" baseline="0" dirty="0" smtClean="0">
                <a:solidFill>
                  <a:srgbClr val="F5C77B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96" name="Rounded Rectangle 95"/>
            <p:cNvSpPr/>
            <p:nvPr/>
          </p:nvSpPr>
          <p:spPr bwMode="auto">
            <a:xfrm>
              <a:off x="7838506" y="5539188"/>
              <a:ext cx="1908000" cy="323176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889000" rtl="0" eaLnBrk="1" fontAlgn="base" latinLnBrk="0" hangingPunct="1"/>
              <a:r>
                <a:rPr lang="ru-RU" sz="900" dirty="0" smtClean="0"/>
                <a:t>Рекомендательные целевые значения факторов</a:t>
              </a:r>
              <a:endParaRPr kumimoji="0" lang="en-US" sz="90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sp>
        <p:nvSpPr>
          <p:cNvPr id="111" name="Rectangle 110"/>
          <p:cNvSpPr/>
          <p:nvPr/>
        </p:nvSpPr>
        <p:spPr bwMode="auto">
          <a:xfrm>
            <a:off x="1872997" y="3116935"/>
            <a:ext cx="627026" cy="2408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70%</a:t>
            </a:r>
            <a:endParaRPr kumimoji="0" lang="en-US" sz="12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2426849" y="2436041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3174741" y="2164990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3963920" y="2428948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4437909" y="3107347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4562462" y="3815209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308134" y="4860308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10 дн.</a:t>
            </a:r>
            <a:endParaRPr kumimoji="0" lang="en-US" sz="12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3634741" y="5304949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6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" name="ColumnHeader"/>
          <p:cNvSpPr>
            <a:spLocks noChangeArrowheads="1"/>
          </p:cNvSpPr>
          <p:nvPr/>
        </p:nvSpPr>
        <p:spPr bwMode="gray">
          <a:xfrm>
            <a:off x="7199977" y="1383348"/>
            <a:ext cx="2312861" cy="83099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ru-RU" sz="1400" b="1" dirty="0" smtClean="0"/>
              <a:t>Дополнительно всем субъектам будет рекомендовано:</a:t>
            </a:r>
            <a:endParaRPr lang="ru-RU" sz="1400" b="1" dirty="0"/>
          </a:p>
        </p:txBody>
      </p:sp>
      <p:sp>
        <p:nvSpPr>
          <p:cNvPr id="74" name="Oval invers 2"/>
          <p:cNvSpPr>
            <a:spLocks noChangeArrowheads="1"/>
          </p:cNvSpPr>
          <p:nvPr/>
        </p:nvSpPr>
        <p:spPr bwMode="gray">
          <a:xfrm>
            <a:off x="2318849" y="1387171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3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8558" y="1989580"/>
            <a:ext cx="1927190" cy="584773"/>
          </a:xfrm>
          <a:prstGeom prst="rect">
            <a:avLst/>
          </a:prstGeom>
        </p:spPr>
        <p:txBody>
          <a:bodyPr wrap="square" lIns="0" tIns="45719" rIns="0" bIns="45719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Наличие личного кабинета</a:t>
            </a:r>
          </a:p>
          <a:p>
            <a:pPr marL="269875" lvl="1" indent="-18415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Наличие функционального «Личного кабинета» на сайте сетевой организации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454559" y="5218911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0 дн.</a:t>
            </a:r>
            <a:endParaRPr kumimoji="0" lang="en-US" sz="12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1969982" y="4328057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199976" y="2238210"/>
            <a:ext cx="2304000" cy="3323987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Обеспечить: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возможность получения проекта договора в электронном виде через Интернет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наличие в открытом доступе калькулятора расчета размера платы за ТП по 2 видам ставок (за км и за кВт)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оптимизацию внутреннего процесса технологического присоединения сетевых организаций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019" y="1043077"/>
            <a:ext cx="7219802" cy="400110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1400" b="1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Для достижения Целевой модели рекомендованы 10 основных факторов</a:t>
            </a:r>
          </a:p>
        </p:txBody>
      </p:sp>
      <p:graphicFrame>
        <p:nvGraphicFramePr>
          <p:cNvPr id="98" name="chart_pie_1perpage"/>
          <p:cNvGraphicFramePr/>
          <p:nvPr/>
        </p:nvGraphicFramePr>
        <p:xfrm>
          <a:off x="1674080" y="1908651"/>
          <a:ext cx="4027586" cy="402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pSp>
        <p:nvGrpSpPr>
          <p:cNvPr id="103" name="Group 102"/>
          <p:cNvGrpSpPr/>
          <p:nvPr/>
        </p:nvGrpSpPr>
        <p:grpSpPr>
          <a:xfrm>
            <a:off x="7199977" y="5181138"/>
            <a:ext cx="2546528" cy="323176"/>
            <a:chOff x="7199977" y="5139573"/>
            <a:chExt cx="2546528" cy="323176"/>
          </a:xfrm>
        </p:grpSpPr>
        <p:cxnSp>
          <p:nvCxnSpPr>
            <p:cNvPr id="100" name="Straight Connector 99"/>
            <p:cNvCxnSpPr/>
            <p:nvPr/>
          </p:nvCxnSpPr>
          <p:spPr bwMode="auto">
            <a:xfrm>
              <a:off x="7199977" y="5294094"/>
              <a:ext cx="594387" cy="0"/>
            </a:xfrm>
            <a:prstGeom prst="line">
              <a:avLst/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2" name="Rounded Rectangle 101"/>
            <p:cNvSpPr/>
            <p:nvPr/>
          </p:nvSpPr>
          <p:spPr bwMode="auto">
            <a:xfrm>
              <a:off x="7838505" y="5139573"/>
              <a:ext cx="1908000" cy="323176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889000" rtl="0" eaLnBrk="1" fontAlgn="base" latinLnBrk="0" hangingPunct="1"/>
              <a:r>
                <a:rPr lang="ru-RU" sz="900" dirty="0" smtClean="0"/>
                <a:t>Среднее значение среди 53 регионов</a:t>
              </a:r>
              <a:endParaRPr kumimoji="0" lang="en-US" sz="90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sp>
        <p:nvSpPr>
          <p:cNvPr id="90" name="Rectangle 89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80971519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24" name="think-cell Slide" r:id="rId10" imgW="360" imgH="360" progId="TCLayout.ActiveDocument.1">
                  <p:embed/>
                </p:oleObj>
              </mc:Choice>
              <mc:Fallback>
                <p:oleObj name="think-cell Slide" r:id="rId10" imgW="360" imgH="36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ight Triangle 63"/>
          <p:cNvSpPr/>
          <p:nvPr/>
        </p:nvSpPr>
        <p:spPr bwMode="auto">
          <a:xfrm flipH="1">
            <a:off x="477635" y="3386612"/>
            <a:ext cx="4943413" cy="3236498"/>
          </a:xfrm>
          <a:custGeom>
            <a:avLst/>
            <a:gdLst>
              <a:gd name="connsiteX0" fmla="*/ 0 w 3016071"/>
              <a:gd name="connsiteY0" fmla="*/ 2670506 h 2670506"/>
              <a:gd name="connsiteX1" fmla="*/ 0 w 3016071"/>
              <a:gd name="connsiteY1" fmla="*/ 0 h 2670506"/>
              <a:gd name="connsiteX2" fmla="*/ 3016071 w 3016071"/>
              <a:gd name="connsiteY2" fmla="*/ 2670506 h 2670506"/>
              <a:gd name="connsiteX3" fmla="*/ 0 w 3016071"/>
              <a:gd name="connsiteY3" fmla="*/ 2670506 h 2670506"/>
              <a:gd name="connsiteX0" fmla="*/ 222250 w 3238321"/>
              <a:gd name="connsiteY0" fmla="*/ 2683206 h 2683206"/>
              <a:gd name="connsiteX1" fmla="*/ 0 w 3238321"/>
              <a:gd name="connsiteY1" fmla="*/ 0 h 2683206"/>
              <a:gd name="connsiteX2" fmla="*/ 3238321 w 3238321"/>
              <a:gd name="connsiteY2" fmla="*/ 2683206 h 2683206"/>
              <a:gd name="connsiteX3" fmla="*/ 222250 w 3238321"/>
              <a:gd name="connsiteY3" fmla="*/ 2683206 h 2683206"/>
              <a:gd name="connsiteX0" fmla="*/ 0 w 3968571"/>
              <a:gd name="connsiteY0" fmla="*/ 2676856 h 2683206"/>
              <a:gd name="connsiteX1" fmla="*/ 730250 w 3968571"/>
              <a:gd name="connsiteY1" fmla="*/ 0 h 2683206"/>
              <a:gd name="connsiteX2" fmla="*/ 3968571 w 3968571"/>
              <a:gd name="connsiteY2" fmla="*/ 2683206 h 2683206"/>
              <a:gd name="connsiteX3" fmla="*/ 0 w 3968571"/>
              <a:gd name="connsiteY3" fmla="*/ 2676856 h 2683206"/>
              <a:gd name="connsiteX0" fmla="*/ 0 w 3968571"/>
              <a:gd name="connsiteY0" fmla="*/ 2676856 h 2683206"/>
              <a:gd name="connsiteX1" fmla="*/ 730250 w 3968571"/>
              <a:gd name="connsiteY1" fmla="*/ 0 h 2683206"/>
              <a:gd name="connsiteX2" fmla="*/ 3950828 w 3968571"/>
              <a:gd name="connsiteY2" fmla="*/ 1389517 h 2683206"/>
              <a:gd name="connsiteX3" fmla="*/ 3968571 w 3968571"/>
              <a:gd name="connsiteY3" fmla="*/ 2683206 h 2683206"/>
              <a:gd name="connsiteX4" fmla="*/ 0 w 3968571"/>
              <a:gd name="connsiteY4" fmla="*/ 2676856 h 268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8571" h="2683206">
                <a:moveTo>
                  <a:pt x="0" y="2676856"/>
                </a:moveTo>
                <a:lnTo>
                  <a:pt x="730250" y="0"/>
                </a:lnTo>
                <a:lnTo>
                  <a:pt x="3950828" y="1389517"/>
                </a:lnTo>
                <a:lnTo>
                  <a:pt x="3968571" y="2683206"/>
                </a:lnTo>
                <a:lnTo>
                  <a:pt x="0" y="2676856"/>
                </a:lnTo>
                <a:close/>
              </a:path>
            </a:pathLst>
          </a:custGeom>
          <a:solidFill>
            <a:srgbClr val="5BAD82"/>
          </a:solidFill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indent="0" algn="ctr" fontAlgn="base"/>
            <a:endParaRPr lang="en-US" sz="1050" b="1" dirty="0" smtClean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41727" y="1387172"/>
            <a:ext cx="3768674" cy="5235938"/>
          </a:xfrm>
          <a:prstGeom prst="rect">
            <a:avLst/>
          </a:prstGeom>
          <a:solidFill>
            <a:srgbClr val="F5C77B"/>
          </a:solidFill>
          <a:ln w="9525" cap="flat" cmpd="sng">
            <a:solidFill>
              <a:srgbClr val="F5C77B"/>
            </a:solidFill>
            <a:prstDash val="solid"/>
            <a:round/>
            <a:headEnd/>
            <a:tailEnd/>
          </a:ln>
          <a:extLst/>
        </p:spPr>
        <p:txBody>
          <a:bodyPr wrap="none" tIns="91440" bIns="91440" anchor="ctr"/>
          <a:lstStyle/>
          <a:p>
            <a:endParaRPr lang="ru-RU" dirty="0"/>
          </a:p>
        </p:txBody>
      </p:sp>
      <p:sp>
        <p:nvSpPr>
          <p:cNvPr id="93" name="Freeform 92"/>
          <p:cNvSpPr/>
          <p:nvPr/>
        </p:nvSpPr>
        <p:spPr bwMode="auto">
          <a:xfrm flipH="1">
            <a:off x="466757" y="3803495"/>
            <a:ext cx="4582812" cy="2160835"/>
          </a:xfrm>
          <a:custGeom>
            <a:avLst/>
            <a:gdLst>
              <a:gd name="connsiteX0" fmla="*/ 0 w 3223260"/>
              <a:gd name="connsiteY0" fmla="*/ 0 h 2712720"/>
              <a:gd name="connsiteX1" fmla="*/ 3223260 w 3223260"/>
              <a:gd name="connsiteY1" fmla="*/ 1501140 h 2712720"/>
              <a:gd name="connsiteX2" fmla="*/ 3215640 w 3223260"/>
              <a:gd name="connsiteY2" fmla="*/ 2712720 h 2712720"/>
              <a:gd name="connsiteX3" fmla="*/ 0 w 3223260"/>
              <a:gd name="connsiteY3" fmla="*/ 0 h 2712720"/>
              <a:gd name="connsiteX0" fmla="*/ 0 w 3215640"/>
              <a:gd name="connsiteY0" fmla="*/ 0 h 2712720"/>
              <a:gd name="connsiteX1" fmla="*/ 3210586 w 3215640"/>
              <a:gd name="connsiteY1" fmla="*/ 1031713 h 2712720"/>
              <a:gd name="connsiteX2" fmla="*/ 3215640 w 3215640"/>
              <a:gd name="connsiteY2" fmla="*/ 2712720 h 2712720"/>
              <a:gd name="connsiteX3" fmla="*/ 0 w 3215640"/>
              <a:gd name="connsiteY3" fmla="*/ 0 h 2712720"/>
              <a:gd name="connsiteX0" fmla="*/ 0 w 3218608"/>
              <a:gd name="connsiteY0" fmla="*/ 0 h 2712720"/>
              <a:gd name="connsiteX1" fmla="*/ 3216923 w 3218608"/>
              <a:gd name="connsiteY1" fmla="*/ 887027 h 2712720"/>
              <a:gd name="connsiteX2" fmla="*/ 3215640 w 3218608"/>
              <a:gd name="connsiteY2" fmla="*/ 2712720 h 2712720"/>
              <a:gd name="connsiteX3" fmla="*/ 0 w 3218608"/>
              <a:gd name="connsiteY3" fmla="*/ 0 h 2712720"/>
              <a:gd name="connsiteX0" fmla="*/ 0 w 3233817"/>
              <a:gd name="connsiteY0" fmla="*/ 0 h 2712720"/>
              <a:gd name="connsiteX1" fmla="*/ 3232132 w 3233817"/>
              <a:gd name="connsiteY1" fmla="*/ 454898 h 2712720"/>
              <a:gd name="connsiteX2" fmla="*/ 3215640 w 3233817"/>
              <a:gd name="connsiteY2" fmla="*/ 2712720 h 2712720"/>
              <a:gd name="connsiteX3" fmla="*/ 0 w 3233817"/>
              <a:gd name="connsiteY3" fmla="*/ 0 h 2712720"/>
              <a:gd name="connsiteX0" fmla="*/ 0 w 3229065"/>
              <a:gd name="connsiteY0" fmla="*/ 0 h 2712720"/>
              <a:gd name="connsiteX1" fmla="*/ 3227380 w 3229065"/>
              <a:gd name="connsiteY1" fmla="*/ 445253 h 2712720"/>
              <a:gd name="connsiteX2" fmla="*/ 3215640 w 3229065"/>
              <a:gd name="connsiteY2" fmla="*/ 2712720 h 2712720"/>
              <a:gd name="connsiteX3" fmla="*/ 0 w 3229065"/>
              <a:gd name="connsiteY3" fmla="*/ 0 h 2712720"/>
              <a:gd name="connsiteX0" fmla="*/ 0 w 3215640"/>
              <a:gd name="connsiteY0" fmla="*/ 0 h 2712720"/>
              <a:gd name="connsiteX1" fmla="*/ 3213122 w 3215640"/>
              <a:gd name="connsiteY1" fmla="*/ 450075 h 2712720"/>
              <a:gd name="connsiteX2" fmla="*/ 3215640 w 3215640"/>
              <a:gd name="connsiteY2" fmla="*/ 2712720 h 2712720"/>
              <a:gd name="connsiteX3" fmla="*/ 0 w 3215640"/>
              <a:gd name="connsiteY3" fmla="*/ 0 h 2712720"/>
              <a:gd name="connsiteX0" fmla="*/ 0 w 3217183"/>
              <a:gd name="connsiteY0" fmla="*/ 0 h 2712720"/>
              <a:gd name="connsiteX1" fmla="*/ 3215498 w 3217183"/>
              <a:gd name="connsiteY1" fmla="*/ 450075 h 2712720"/>
              <a:gd name="connsiteX2" fmla="*/ 3215640 w 3217183"/>
              <a:gd name="connsiteY2" fmla="*/ 2712720 h 2712720"/>
              <a:gd name="connsiteX3" fmla="*/ 0 w 3217183"/>
              <a:gd name="connsiteY3" fmla="*/ 0 h 2712720"/>
              <a:gd name="connsiteX0" fmla="*/ 0 w 3224353"/>
              <a:gd name="connsiteY0" fmla="*/ 74607 h 2787327"/>
              <a:gd name="connsiteX1" fmla="*/ 3224190 w 3224353"/>
              <a:gd name="connsiteY1" fmla="*/ 39639 h 2787327"/>
              <a:gd name="connsiteX2" fmla="*/ 3215640 w 3224353"/>
              <a:gd name="connsiteY2" fmla="*/ 2787327 h 2787327"/>
              <a:gd name="connsiteX3" fmla="*/ 0 w 3224353"/>
              <a:gd name="connsiteY3" fmla="*/ 74607 h 2787327"/>
              <a:gd name="connsiteX0" fmla="*/ 0 w 3701844"/>
              <a:gd name="connsiteY0" fmla="*/ 34969 h 2747689"/>
              <a:gd name="connsiteX1" fmla="*/ 3224190 w 3701844"/>
              <a:gd name="connsiteY1" fmla="*/ 1 h 2747689"/>
              <a:gd name="connsiteX2" fmla="*/ 3215640 w 3701844"/>
              <a:gd name="connsiteY2" fmla="*/ 2747689 h 2747689"/>
              <a:gd name="connsiteX3" fmla="*/ 0 w 3701844"/>
              <a:gd name="connsiteY3" fmla="*/ 34969 h 2747689"/>
              <a:gd name="connsiteX0" fmla="*/ 0 w 3224244"/>
              <a:gd name="connsiteY0" fmla="*/ 373455 h 3086175"/>
              <a:gd name="connsiteX1" fmla="*/ 3224190 w 3224244"/>
              <a:gd name="connsiteY1" fmla="*/ 338487 h 3086175"/>
              <a:gd name="connsiteX2" fmla="*/ 3215640 w 3224244"/>
              <a:gd name="connsiteY2" fmla="*/ 3086175 h 3086175"/>
              <a:gd name="connsiteX3" fmla="*/ 0 w 3224244"/>
              <a:gd name="connsiteY3" fmla="*/ 373455 h 3086175"/>
              <a:gd name="connsiteX0" fmla="*/ 0 w 3224190"/>
              <a:gd name="connsiteY0" fmla="*/ 34968 h 2747688"/>
              <a:gd name="connsiteX1" fmla="*/ 3224190 w 3224190"/>
              <a:gd name="connsiteY1" fmla="*/ 0 h 2747688"/>
              <a:gd name="connsiteX2" fmla="*/ 3215640 w 3224190"/>
              <a:gd name="connsiteY2" fmla="*/ 2747688 h 2747688"/>
              <a:gd name="connsiteX3" fmla="*/ 0 w 3224190"/>
              <a:gd name="connsiteY3" fmla="*/ 34968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51010"/>
              <a:gd name="connsiteY0" fmla="*/ 28537 h 2747688"/>
              <a:gd name="connsiteX1" fmla="*/ 3249538 w 3251010"/>
              <a:gd name="connsiteY1" fmla="*/ 0 h 2747688"/>
              <a:gd name="connsiteX2" fmla="*/ 3240988 w 3251010"/>
              <a:gd name="connsiteY2" fmla="*/ 2747688 h 2747688"/>
              <a:gd name="connsiteX3" fmla="*/ 0 w 3251010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  <a:gd name="connsiteX0" fmla="*/ 0 w 3249538"/>
              <a:gd name="connsiteY0" fmla="*/ 28537 h 2747688"/>
              <a:gd name="connsiteX1" fmla="*/ 3249538 w 3249538"/>
              <a:gd name="connsiteY1" fmla="*/ 0 h 2747688"/>
              <a:gd name="connsiteX2" fmla="*/ 3240988 w 3249538"/>
              <a:gd name="connsiteY2" fmla="*/ 2747688 h 2747688"/>
              <a:gd name="connsiteX3" fmla="*/ 0 w 3249538"/>
              <a:gd name="connsiteY3" fmla="*/ 28537 h 27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9538" h="2747688">
                <a:moveTo>
                  <a:pt x="0" y="28537"/>
                </a:moveTo>
                <a:lnTo>
                  <a:pt x="3249538" y="0"/>
                </a:lnTo>
                <a:cubicBezTo>
                  <a:pt x="3243264" y="823206"/>
                  <a:pt x="3239303" y="2187352"/>
                  <a:pt x="3240988" y="2747688"/>
                </a:cubicBezTo>
                <a:lnTo>
                  <a:pt x="0" y="28537"/>
                </a:lnTo>
                <a:close/>
              </a:path>
            </a:pathLst>
          </a:custGeom>
          <a:solidFill>
            <a:srgbClr val="B2B2B2"/>
          </a:solidFill>
          <a:ln w="9525" cap="flat" cmpd="sng" algn="ctr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/>
            <a:endParaRPr lang="en-US" sz="1050" b="1" dirty="0" smtClean="0">
              <a:solidFill>
                <a:schemeClr val="bg1"/>
              </a:solidFill>
            </a:endParaRPr>
          </a:p>
        </p:txBody>
      </p:sp>
      <p:sp>
        <p:nvSpPr>
          <p:cNvPr id="72" name="Right Triangle 71"/>
          <p:cNvSpPr/>
          <p:nvPr/>
        </p:nvSpPr>
        <p:spPr bwMode="auto">
          <a:xfrm>
            <a:off x="3008491" y="3937999"/>
            <a:ext cx="2174968" cy="2685111"/>
          </a:xfrm>
          <a:custGeom>
            <a:avLst/>
            <a:gdLst>
              <a:gd name="connsiteX0" fmla="*/ 0 w 1213138"/>
              <a:gd name="connsiteY0" fmla="*/ 2716861 h 2716861"/>
              <a:gd name="connsiteX1" fmla="*/ 0 w 1213138"/>
              <a:gd name="connsiteY1" fmla="*/ 0 h 2716861"/>
              <a:gd name="connsiteX2" fmla="*/ 1213138 w 1213138"/>
              <a:gd name="connsiteY2" fmla="*/ 2716861 h 2716861"/>
              <a:gd name="connsiteX3" fmla="*/ 0 w 1213138"/>
              <a:gd name="connsiteY3" fmla="*/ 2716861 h 2716861"/>
              <a:gd name="connsiteX0" fmla="*/ 0 w 1213138"/>
              <a:gd name="connsiteY0" fmla="*/ 2685111 h 2685111"/>
              <a:gd name="connsiteX1" fmla="*/ 234950 w 1213138"/>
              <a:gd name="connsiteY1" fmla="*/ 0 h 2685111"/>
              <a:gd name="connsiteX2" fmla="*/ 1213138 w 1213138"/>
              <a:gd name="connsiteY2" fmla="*/ 2685111 h 2685111"/>
              <a:gd name="connsiteX3" fmla="*/ 0 w 1213138"/>
              <a:gd name="connsiteY3" fmla="*/ 2685111 h 268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3138" h="2685111">
                <a:moveTo>
                  <a:pt x="0" y="2685111"/>
                </a:moveTo>
                <a:lnTo>
                  <a:pt x="234950" y="0"/>
                </a:lnTo>
                <a:lnTo>
                  <a:pt x="1213138" y="2685111"/>
                </a:lnTo>
                <a:lnTo>
                  <a:pt x="0" y="2685111"/>
                </a:lnTo>
                <a:close/>
              </a:path>
            </a:pathLst>
          </a:custGeom>
          <a:solidFill>
            <a:srgbClr val="5BAD82"/>
          </a:solidFill>
          <a:ln w="9525" cap="flat" cmpd="sng" algn="ctr">
            <a:solidFill>
              <a:srgbClr val="5BAD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1" rIns="0" bIns="45711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indent="0" algn="ctr" fontAlgn="base"/>
            <a:endParaRPr lang="en-US" sz="1050" b="1" dirty="0" smtClean="0">
              <a:solidFill>
                <a:schemeClr val="bg1"/>
              </a:solidFill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3562351" y="3817349"/>
            <a:ext cx="3371850" cy="2805761"/>
          </a:xfrm>
          <a:custGeom>
            <a:avLst/>
            <a:gdLst>
              <a:gd name="connsiteX0" fmla="*/ 0 w 3223260"/>
              <a:gd name="connsiteY0" fmla="*/ 0 h 2712720"/>
              <a:gd name="connsiteX1" fmla="*/ 3223260 w 3223260"/>
              <a:gd name="connsiteY1" fmla="*/ 1501140 h 2712720"/>
              <a:gd name="connsiteX2" fmla="*/ 3215640 w 3223260"/>
              <a:gd name="connsiteY2" fmla="*/ 2712720 h 2712720"/>
              <a:gd name="connsiteX3" fmla="*/ 0 w 3223260"/>
              <a:gd name="connsiteY3" fmla="*/ 0 h 271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3260" h="2712720">
                <a:moveTo>
                  <a:pt x="0" y="0"/>
                </a:moveTo>
                <a:lnTo>
                  <a:pt x="3223260" y="1501140"/>
                </a:lnTo>
                <a:lnTo>
                  <a:pt x="3215640" y="2712720"/>
                </a:lnTo>
                <a:lnTo>
                  <a:pt x="0" y="0"/>
                </a:lnTo>
                <a:close/>
              </a:path>
            </a:pathLst>
          </a:custGeom>
          <a:solidFill>
            <a:srgbClr val="F5C77B"/>
          </a:solidFill>
          <a:ln w="9525" cap="flat" cmpd="sng">
            <a:solidFill>
              <a:srgbClr val="F5C77B"/>
            </a:solidFill>
            <a:prstDash val="solid"/>
            <a:round/>
            <a:headEnd/>
            <a:tailEnd/>
          </a:ln>
        </p:spPr>
        <p:txBody>
          <a:bodyPr wrap="none" tIns="91440" bIns="91440" anchor="ctr"/>
          <a:lstStyle/>
          <a:p>
            <a:pPr fontAlgn="base"/>
            <a:endParaRPr lang="en-US" dirty="0" smtClean="0"/>
          </a:p>
        </p:txBody>
      </p:sp>
      <p:sp>
        <p:nvSpPr>
          <p:cNvPr id="13" name="Rectangle 12"/>
          <p:cNvSpPr/>
          <p:nvPr/>
        </p:nvSpPr>
        <p:spPr bwMode="auto">
          <a:xfrm>
            <a:off x="475358" y="1387172"/>
            <a:ext cx="3304161" cy="2428038"/>
          </a:xfrm>
          <a:prstGeom prst="rect">
            <a:avLst/>
          </a:prstGeom>
          <a:solidFill>
            <a:srgbClr val="95B3D7"/>
          </a:solidFill>
          <a:ln w="9525" cap="flat" cmpd="sng">
            <a:solidFill>
              <a:srgbClr val="95B3D7"/>
            </a:solidFill>
            <a:prstDash val="solid"/>
            <a:round/>
            <a:headEnd/>
            <a:tailEnd/>
          </a:ln>
          <a:extLst/>
        </p:spPr>
        <p:txBody>
          <a:bodyPr wrap="none" tIns="91440" bIns="91440" anchor="ctr"/>
          <a:lstStyle/>
          <a:p>
            <a:endParaRPr lang="ru-RU" dirty="0"/>
          </a:p>
        </p:txBody>
      </p:sp>
      <p:sp>
        <p:nvSpPr>
          <p:cNvPr id="70" name="Right Triangle 69"/>
          <p:cNvSpPr/>
          <p:nvPr/>
        </p:nvSpPr>
        <p:spPr bwMode="auto">
          <a:xfrm rot="5400000">
            <a:off x="2748678" y="2420853"/>
            <a:ext cx="2588292" cy="520930"/>
          </a:xfrm>
          <a:prstGeom prst="rtTriangle">
            <a:avLst/>
          </a:prstGeom>
          <a:solidFill>
            <a:srgbClr val="95B3D7"/>
          </a:solidFill>
          <a:ln w="9525" cap="flat" cmpd="sng">
            <a:solidFill>
              <a:srgbClr val="95B3D7"/>
            </a:solidFill>
            <a:prstDash val="solid"/>
            <a:round/>
            <a:headEnd/>
            <a:tailEnd/>
          </a:ln>
        </p:spPr>
        <p:txBody>
          <a:bodyPr wrap="none" tIns="91440" bIns="91440" anchor="ctr"/>
          <a:lstStyle/>
          <a:p>
            <a:pPr marR="0" indent="0" fontAlgn="base"/>
            <a:endParaRPr lang="en-US" dirty="0" smtClean="0"/>
          </a:p>
        </p:txBody>
      </p:sp>
      <p:sp>
        <p:nvSpPr>
          <p:cNvPr id="95" name="Right Triangle 94"/>
          <p:cNvSpPr/>
          <p:nvPr/>
        </p:nvSpPr>
        <p:spPr bwMode="auto">
          <a:xfrm rot="16200000">
            <a:off x="5179618" y="2164783"/>
            <a:ext cx="340181" cy="3169062"/>
          </a:xfrm>
          <a:prstGeom prst="rtTriangle">
            <a:avLst/>
          </a:prstGeom>
          <a:solidFill>
            <a:srgbClr val="F5C77B"/>
          </a:solidFill>
          <a:ln w="9525" cap="flat" cmpd="sng">
            <a:solidFill>
              <a:srgbClr val="F5C77B"/>
            </a:solidFill>
            <a:prstDash val="solid"/>
            <a:round/>
            <a:headEnd/>
            <a:tailEnd/>
          </a:ln>
        </p:spPr>
        <p:txBody>
          <a:bodyPr wrap="none" tIns="91440" bIns="91440" anchor="ctr"/>
          <a:lstStyle/>
          <a:p>
            <a:pPr fontAlgn="base"/>
            <a:endParaRPr lang="en-US" dirty="0" smtClean="0"/>
          </a:p>
        </p:txBody>
      </p:sp>
      <p:sp>
        <p:nvSpPr>
          <p:cNvPr id="94" name="Right Triangle 93"/>
          <p:cNvSpPr/>
          <p:nvPr/>
        </p:nvSpPr>
        <p:spPr bwMode="auto">
          <a:xfrm rot="5400000" flipV="1">
            <a:off x="4617803" y="3069818"/>
            <a:ext cx="1463809" cy="3169062"/>
          </a:xfrm>
          <a:prstGeom prst="rtTriangle">
            <a:avLst/>
          </a:prstGeom>
          <a:solidFill>
            <a:srgbClr val="F5C77B"/>
          </a:solidFill>
          <a:ln w="9525" cap="flat" cmpd="sng">
            <a:solidFill>
              <a:srgbClr val="F5C77B"/>
            </a:solidFill>
            <a:prstDash val="solid"/>
            <a:round/>
            <a:headEnd/>
            <a:tailEnd/>
          </a:ln>
        </p:spPr>
        <p:txBody>
          <a:bodyPr wrap="none" tIns="91440" bIns="91440" anchor="ctr"/>
          <a:lstStyle/>
          <a:p>
            <a:pPr fontAlgn="base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8386" y="139396"/>
            <a:ext cx="9270309" cy="831850"/>
          </a:xfrm>
        </p:spPr>
        <p:txBody>
          <a:bodyPr lIns="0" tIns="45719" rIns="0" bIns="45719"/>
          <a:lstStyle/>
          <a:p>
            <a:r>
              <a:rPr lang="ru-RU" u="sng" dirty="0" smtClean="0"/>
              <a:t>Целевая модель:</a:t>
            </a:r>
            <a:r>
              <a:rPr lang="ru-RU" dirty="0" smtClean="0"/>
              <a:t> Целевой срок </a:t>
            </a:r>
            <a:r>
              <a:rPr lang="ru-RU" dirty="0" err="1" smtClean="0"/>
              <a:t>ТП</a:t>
            </a:r>
            <a:r>
              <a:rPr lang="ru-RU" dirty="0" smtClean="0"/>
              <a:t> 90 дней </a:t>
            </a:r>
            <a:br>
              <a:rPr lang="ru-RU" dirty="0" smtClean="0"/>
            </a:br>
            <a:r>
              <a:rPr lang="ru-RU" sz="1600" b="0" dirty="0" smtClean="0"/>
              <a:t>Модель создана на основе анализа показателей лучших практик и фокусных регионов</a:t>
            </a:r>
            <a:endParaRPr lang="ru-RU" sz="1600" b="0" dirty="0"/>
          </a:p>
        </p:txBody>
      </p:sp>
      <p:sp>
        <p:nvSpPr>
          <p:cNvPr id="34" name="TextColumnContent"/>
          <p:cNvSpPr>
            <a:spLocks noChangeArrowheads="1"/>
          </p:cNvSpPr>
          <p:nvPr/>
        </p:nvSpPr>
        <p:spPr bwMode="gray">
          <a:xfrm>
            <a:off x="7080347" y="5326304"/>
            <a:ext cx="2312862" cy="1050134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buClr>
                <a:srgbClr val="345782"/>
              </a:buClr>
              <a:buSzPct val="100000"/>
              <a:buFont typeface=""/>
            </a:pPr>
            <a:endParaRPr lang="ru-RU" sz="12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TextColumnContent"/>
          <p:cNvSpPr>
            <a:spLocks noChangeArrowheads="1"/>
          </p:cNvSpPr>
          <p:nvPr/>
        </p:nvSpPr>
        <p:spPr bwMode="gray">
          <a:xfrm>
            <a:off x="7121911" y="1752620"/>
            <a:ext cx="2531721" cy="126017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buClr>
                <a:srgbClr val="345782"/>
              </a:buClr>
              <a:buSzPct val="100000"/>
              <a:buFont typeface=""/>
            </a:pPr>
            <a:endParaRPr lang="ru-RU" sz="12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552451" y="1564761"/>
            <a:ext cx="720000" cy="2097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000" b="1" dirty="0" smtClean="0"/>
              <a:t>10 дн.</a:t>
            </a:r>
            <a:endParaRPr kumimoji="0" lang="en-US" sz="10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pSp>
        <p:nvGrpSpPr>
          <p:cNvPr id="2" name="Group 158"/>
          <p:cNvGrpSpPr/>
          <p:nvPr/>
        </p:nvGrpSpPr>
        <p:grpSpPr>
          <a:xfrm>
            <a:off x="7167337" y="5820998"/>
            <a:ext cx="2579168" cy="323176"/>
            <a:chOff x="7167337" y="6336949"/>
            <a:chExt cx="2579168" cy="323176"/>
          </a:xfrm>
        </p:grpSpPr>
        <p:sp>
          <p:nvSpPr>
            <p:cNvPr id="87" name="Rounded Rectangle 86"/>
            <p:cNvSpPr/>
            <p:nvPr/>
          </p:nvSpPr>
          <p:spPr bwMode="auto">
            <a:xfrm>
              <a:off x="7838505" y="6336949"/>
              <a:ext cx="1908000" cy="323176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889000" rtl="0" eaLnBrk="1" fontAlgn="base" latinLnBrk="0" hangingPunct="1"/>
              <a:r>
                <a:rPr lang="ru-RU" sz="800" dirty="0" smtClean="0"/>
                <a:t>Обязательное целевое значение длительности соответствующего этапа</a:t>
              </a:r>
              <a:endParaRPr kumimoji="0" lang="en-US" sz="80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88" name="Rounded Rectangle 87"/>
            <p:cNvSpPr/>
            <p:nvPr/>
          </p:nvSpPr>
          <p:spPr bwMode="auto">
            <a:xfrm>
              <a:off x="7167337" y="6378514"/>
              <a:ext cx="627027" cy="24088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lang="en-US" sz="800" b="1" dirty="0" smtClean="0"/>
                <a:t>X </a:t>
              </a:r>
              <a:r>
                <a:rPr lang="ru-RU" sz="800" b="1" dirty="0" smtClean="0"/>
                <a:t>дн.</a:t>
              </a:r>
              <a:endParaRPr kumimoji="0" lang="en-US" sz="8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sp>
        <p:nvSpPr>
          <p:cNvPr id="113" name="Rounded Rectangle 112"/>
          <p:cNvSpPr/>
          <p:nvPr/>
        </p:nvSpPr>
        <p:spPr bwMode="auto">
          <a:xfrm>
            <a:off x="6214009" y="1547242"/>
            <a:ext cx="720000" cy="2097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000" b="1" dirty="0" smtClean="0"/>
              <a:t>70 дн.</a:t>
            </a:r>
            <a:endParaRPr kumimoji="0" lang="en-US" sz="10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27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638025" y="6347515"/>
            <a:ext cx="2377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Оформление </a:t>
            </a:r>
            <a:r>
              <a:rPr lang="ru-RU" sz="1200" b="1" dirty="0" err="1" smtClean="0">
                <a:solidFill>
                  <a:schemeClr val="bg1"/>
                </a:solidFill>
              </a:rPr>
              <a:t>ТП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771164" y="6242352"/>
            <a:ext cx="720000" cy="2097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000" b="1" dirty="0" smtClean="0"/>
              <a:t>10  </a:t>
            </a:r>
            <a:r>
              <a:rPr lang="ru-RU" sz="1000" b="1" dirty="0" err="1" smtClean="0"/>
              <a:t>дн</a:t>
            </a:r>
            <a:r>
              <a:rPr lang="ru-RU" sz="1000" b="1" dirty="0" smtClean="0"/>
              <a:t>.</a:t>
            </a:r>
            <a:endParaRPr kumimoji="0" lang="en-US" sz="10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0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flipH="1">
            <a:off x="1735038" y="1966552"/>
            <a:ext cx="3939520" cy="3939520"/>
          </a:xfrm>
          <a:prstGeom prst="ellipse">
            <a:avLst/>
          </a:prstGeom>
          <a:solidFill>
            <a:srgbClr val="FBFBFB"/>
          </a:solidFill>
          <a:ln w="9525">
            <a:noFill/>
            <a:round/>
            <a:headEnd/>
            <a:tailEnd/>
          </a:ln>
        </p:spPr>
        <p:txBody>
          <a:bodyPr wrap="none" lIns="97740" tIns="48870" rIns="97740" bIns="48870" anchor="ctr"/>
          <a:lstStyle/>
          <a:p>
            <a:pPr defTabSz="977900"/>
            <a:endParaRPr lang="ru-RU" sz="1300">
              <a:solidFill>
                <a:srgbClr val="000000"/>
              </a:solidFill>
            </a:endParaRPr>
          </a:p>
        </p:txBody>
      </p:sp>
      <p:sp>
        <p:nvSpPr>
          <p:cNvPr id="106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 rot="16200000">
            <a:off x="-624621" y="4706118"/>
            <a:ext cx="2377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algn="ctr"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Обеспечивающие факторы</a:t>
            </a:r>
          </a:p>
        </p:txBody>
      </p:sp>
      <p:sp>
        <p:nvSpPr>
          <p:cNvPr id="50" name="Rectangle 12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4661966" y="1280763"/>
            <a:ext cx="2396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algn="r"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Выполнение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мероприятий</a:t>
            </a:r>
          </a:p>
        </p:txBody>
      </p:sp>
      <p:sp>
        <p:nvSpPr>
          <p:cNvPr id="62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433788" y="1293964"/>
            <a:ext cx="2377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91440" rIns="91440" bIns="91440">
            <a:spAutoFit/>
          </a:bodyPr>
          <a:lstStyle/>
          <a:p>
            <a:pPr defTabSz="895350">
              <a:spcBef>
                <a:spcPct val="2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Заключение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договора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769922" y="992332"/>
            <a:ext cx="900000" cy="317653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200" dirty="0" smtClean="0"/>
              <a:t>90</a:t>
            </a:r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дн.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pSp>
        <p:nvGrpSpPr>
          <p:cNvPr id="3" name="Group 160"/>
          <p:cNvGrpSpPr/>
          <p:nvPr/>
        </p:nvGrpSpPr>
        <p:grpSpPr>
          <a:xfrm>
            <a:off x="7167337" y="6118035"/>
            <a:ext cx="2579168" cy="323176"/>
            <a:chOff x="7167337" y="6030016"/>
            <a:chExt cx="2579168" cy="323176"/>
          </a:xfrm>
        </p:grpSpPr>
        <p:sp>
          <p:nvSpPr>
            <p:cNvPr id="66" name="Rectangle 65"/>
            <p:cNvSpPr/>
            <p:nvPr/>
          </p:nvSpPr>
          <p:spPr bwMode="auto">
            <a:xfrm>
              <a:off x="7167337" y="6055204"/>
              <a:ext cx="627026" cy="240885"/>
            </a:xfrm>
            <a:prstGeom prst="rect">
              <a:avLst/>
            </a:prstGeom>
            <a:solidFill>
              <a:srgbClr val="D2E0E6"/>
            </a:solidFill>
            <a:ln w="9525" cap="flat" cmpd="sng" algn="ctr">
              <a:solidFill>
                <a:srgbClr val="D2E0E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lang="ru-RU" sz="800" b="1" dirty="0" smtClean="0"/>
                <a:t>Х </a:t>
              </a:r>
              <a:r>
                <a:rPr lang="ru-RU" sz="800" b="1" dirty="0" err="1" smtClean="0"/>
                <a:t>дн</a:t>
              </a:r>
              <a:r>
                <a:rPr lang="ru-RU" sz="800" b="1" dirty="0" smtClean="0"/>
                <a:t>.</a:t>
              </a:r>
              <a:endParaRPr kumimoji="0" lang="en-US" sz="800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67" name="Rounded Rectangle 66"/>
            <p:cNvSpPr/>
            <p:nvPr/>
          </p:nvSpPr>
          <p:spPr bwMode="auto">
            <a:xfrm>
              <a:off x="7838505" y="6030016"/>
              <a:ext cx="1908000" cy="323176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889000" rtl="0" eaLnBrk="1" fontAlgn="base" latinLnBrk="0" hangingPunct="1"/>
              <a:r>
                <a:rPr lang="ru-RU" sz="800" dirty="0" smtClean="0"/>
                <a:t>Обязательное целевое значение длительности по всем типам ТП</a:t>
              </a:r>
              <a:endParaRPr kumimoji="0" lang="en-US" sz="80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4960916" y="1794185"/>
            <a:ext cx="1620000" cy="6155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latin typeface="Arial" pitchFamily="34" charset="0"/>
                <a:cs typeface="Arial" pitchFamily="34" charset="0"/>
              </a:rPr>
              <a:t>Наличие упрощенной системы осуществления закупок</a:t>
            </a:r>
          </a:p>
          <a:p>
            <a:pPr marL="288925" lvl="1" indent="-174625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Применение механизма  заключения "рамочных" договоров 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496740" y="2458029"/>
            <a:ext cx="1551941" cy="123110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888840" fontAlgn="base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Упрощенная процедура проведения работ по строительству (реконструкции)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Возможность проведения работ по строительству (реконструкции) объектов  </a:t>
            </a:r>
            <a:r>
              <a:rPr lang="ru-RU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хозяйства без получения разрешения на строительство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765261" y="3817180"/>
            <a:ext cx="1279813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888840" fontAlgn="base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       Упрощенная </a:t>
            </a:r>
            <a:r>
              <a:rPr lang="ru-RU" sz="800" b="1" dirty="0" err="1" smtClean="0">
                <a:latin typeface="Arial" pitchFamily="34" charset="0"/>
                <a:cs typeface="Arial" pitchFamily="34" charset="0"/>
              </a:rPr>
              <a:t>проце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defTabSz="888840" fontAlgn="base"/>
            <a:r>
              <a:rPr lang="ru-RU" sz="800" b="1" dirty="0" err="1" smtClean="0">
                <a:latin typeface="Arial" pitchFamily="34" charset="0"/>
                <a:cs typeface="Arial" pitchFamily="34" charset="0"/>
              </a:rPr>
              <a:t>дура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 размещения объектов </a:t>
            </a:r>
            <a:r>
              <a:rPr lang="ru-RU" sz="800" b="1" dirty="0" err="1" smtClean="0"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 хозяйства</a:t>
            </a:r>
          </a:p>
          <a:p>
            <a:pPr marL="82550" lvl="1" indent="-82550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latin typeface="Arial" pitchFamily="34" charset="0"/>
                <a:cs typeface="Arial" pitchFamily="34" charset="0"/>
              </a:rPr>
              <a:t>Возможность строитель-</a:t>
            </a:r>
          </a:p>
          <a:p>
            <a:pPr marL="0" lvl="1" defTabSz="769938">
              <a:buClr>
                <a:srgbClr val="345782"/>
              </a:buClr>
              <a:buSzPct val="100000"/>
            </a:pPr>
            <a:r>
              <a:rPr lang="ru-RU" sz="800" dirty="0" err="1" smtClean="0">
                <a:latin typeface="Arial" pitchFamily="34" charset="0"/>
                <a:cs typeface="Arial" pitchFamily="34" charset="0"/>
              </a:rPr>
              <a:t>ства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объектов без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оформления земельных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участков</a:t>
            </a:r>
            <a:endParaRPr lang="ru-RU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48736" y="2676551"/>
            <a:ext cx="1023871" cy="954105"/>
          </a:xfrm>
          <a:prstGeom prst="rect">
            <a:avLst/>
          </a:prstGeom>
        </p:spPr>
        <p:txBody>
          <a:bodyPr wrap="square" lIns="0" tIns="45719" rIns="0" bIns="45719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Удобство подачи</a:t>
            </a:r>
            <a:b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заявки</a:t>
            </a:r>
          </a:p>
          <a:p>
            <a:pPr marL="288925" lvl="1" indent="-174625" defTabSz="769938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Доля </a:t>
            </a:r>
            <a:r>
              <a:rPr lang="ru-RU" sz="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заявок, поданных в электронном виде через </a:t>
            </a: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Интернет</a:t>
            </a:r>
            <a:endParaRPr lang="ru-RU" sz="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546500" y="1387172"/>
            <a:ext cx="1675180" cy="6155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Прозрачность расчета платы за ТП для заявителя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Наличие информации о наиболее выгодном варианте оплаты (за км и кВт)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469365" y="5581810"/>
            <a:ext cx="1654965" cy="86177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Взаимодействие заяви-</a:t>
            </a:r>
          </a:p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теля с э</a:t>
            </a:r>
            <a:r>
              <a:rPr lang="ru-RU" sz="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сбытовой компанией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Количество дней, </a:t>
            </a:r>
            <a:r>
              <a:rPr lang="ru-RU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допол-нительно</a:t>
            </a: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затраченных заявителем на заключение договора с э/снабжающей организацией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280266" y="5909221"/>
            <a:ext cx="1820067" cy="73866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Быстрая процедура</a:t>
            </a:r>
          </a:p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выдачи </a:t>
            </a:r>
            <a:r>
              <a:rPr lang="ru-RU" sz="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АТП</a:t>
            </a:r>
            <a:endParaRPr lang="ru-RU" sz="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4625" lvl="1" indent="-9207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Возможности составления и выдачи заявителю </a:t>
            </a:r>
            <a:r>
              <a:rPr lang="ru-RU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АТП</a:t>
            </a: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 иных документов, связанных с ТП, при осуществлении включения </a:t>
            </a:r>
            <a:r>
              <a:rPr lang="ru-RU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ЭПУ</a:t>
            </a:r>
            <a:endParaRPr lang="ru-RU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65342" y="3956800"/>
            <a:ext cx="12046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8360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/>
              </a:rPr>
              <a:t>Наличие утвержденного порядка (регламента) </a:t>
            </a:r>
            <a:r>
              <a:rPr lang="ru-RU" sz="800" b="1" dirty="0" err="1" smtClean="0">
                <a:solidFill>
                  <a:srgbClr val="000000"/>
                </a:solidFill>
                <a:latin typeface="Arial"/>
              </a:rPr>
              <a:t>СиПР</a:t>
            </a:r>
            <a:r>
              <a:rPr lang="ru-RU" sz="800" b="1" dirty="0" smtClean="0">
                <a:solidFill>
                  <a:srgbClr val="000000"/>
                </a:solidFill>
                <a:latin typeface="Arial"/>
              </a:rPr>
              <a:t> электроэнергетики субъектов РФ и документов территориального планирования (включая </a:t>
            </a:r>
            <a:r>
              <a:rPr lang="ru-RU" sz="800" b="1" dirty="0" err="1" smtClean="0">
                <a:solidFill>
                  <a:srgbClr val="000000"/>
                </a:solidFill>
                <a:latin typeface="Arial"/>
              </a:rPr>
              <a:t>ППТ</a:t>
            </a:r>
            <a:r>
              <a:rPr lang="ru-RU" sz="800" b="1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100333" y="5252655"/>
            <a:ext cx="1833908" cy="135421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888840" fontAlgn="base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	Оптимизация процедуры получения разрешения на проведение работ</a:t>
            </a:r>
          </a:p>
          <a:p>
            <a:pPr marL="174625" lvl="1" indent="-9207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Совокупный регламентный срок получения документов, разрешений и согласований </a:t>
            </a:r>
            <a:r>
              <a:rPr lang="ru-RU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ПСД</a:t>
            </a: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необходимых для получения ордера на проведение работ в муниципальном образовании</a:t>
            </a:r>
          </a:p>
          <a:p>
            <a:pPr marL="174625" lvl="1" indent="-9207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Срок предоставления "ордера на земляные работы"</a:t>
            </a:r>
          </a:p>
        </p:txBody>
      </p:sp>
      <p:sp>
        <p:nvSpPr>
          <p:cNvPr id="132" name="Oval invers 1"/>
          <p:cNvSpPr>
            <a:spLocks noChangeArrowheads="1"/>
          </p:cNvSpPr>
          <p:nvPr/>
        </p:nvSpPr>
        <p:spPr bwMode="gray">
          <a:xfrm>
            <a:off x="499736" y="2794823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1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33" name="Oval invers 2"/>
          <p:cNvSpPr>
            <a:spLocks noChangeArrowheads="1"/>
          </p:cNvSpPr>
          <p:nvPr/>
        </p:nvSpPr>
        <p:spPr bwMode="gray">
          <a:xfrm>
            <a:off x="517725" y="2029399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2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35" name="Oval invers 4"/>
          <p:cNvSpPr>
            <a:spLocks noChangeArrowheads="1"/>
          </p:cNvSpPr>
          <p:nvPr/>
        </p:nvSpPr>
        <p:spPr bwMode="gray">
          <a:xfrm>
            <a:off x="4661966" y="1794185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4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36" name="Oval invers 5"/>
          <p:cNvSpPr>
            <a:spLocks noChangeArrowheads="1"/>
          </p:cNvSpPr>
          <p:nvPr/>
        </p:nvSpPr>
        <p:spPr bwMode="gray">
          <a:xfrm>
            <a:off x="5229833" y="2460551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smtClean="0">
                <a:solidFill>
                  <a:srgbClr val="345782"/>
                </a:solidFill>
              </a:rPr>
              <a:t>5</a:t>
            </a:r>
            <a:endParaRPr lang="ru-RU" sz="1000" b="1">
              <a:solidFill>
                <a:srgbClr val="345782"/>
              </a:solidFill>
            </a:endParaRPr>
          </a:p>
        </p:txBody>
      </p:sp>
      <p:sp>
        <p:nvSpPr>
          <p:cNvPr id="137" name="Oval invers 6"/>
          <p:cNvSpPr>
            <a:spLocks noChangeArrowheads="1"/>
          </p:cNvSpPr>
          <p:nvPr/>
        </p:nvSpPr>
        <p:spPr bwMode="gray">
          <a:xfrm>
            <a:off x="5701666" y="3739929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6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38" name="Oval invers 7"/>
          <p:cNvSpPr>
            <a:spLocks noChangeArrowheads="1"/>
          </p:cNvSpPr>
          <p:nvPr/>
        </p:nvSpPr>
        <p:spPr bwMode="gray">
          <a:xfrm>
            <a:off x="5323708" y="5170254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7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39" name="Oval invers 8"/>
          <p:cNvSpPr>
            <a:spLocks noChangeArrowheads="1"/>
          </p:cNvSpPr>
          <p:nvPr/>
        </p:nvSpPr>
        <p:spPr bwMode="gray">
          <a:xfrm>
            <a:off x="3025726" y="5876884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8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40" name="Oval invers 9"/>
          <p:cNvSpPr>
            <a:spLocks noChangeArrowheads="1"/>
          </p:cNvSpPr>
          <p:nvPr/>
        </p:nvSpPr>
        <p:spPr bwMode="gray">
          <a:xfrm>
            <a:off x="1210288" y="5617435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9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42" name="Oval invers 10"/>
          <p:cNvSpPr>
            <a:spLocks noChangeArrowheads="1"/>
          </p:cNvSpPr>
          <p:nvPr/>
        </p:nvSpPr>
        <p:spPr bwMode="gray">
          <a:xfrm>
            <a:off x="640268" y="3972425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10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84" name="Footnote"/>
          <p:cNvSpPr>
            <a:spLocks noChangeArrowheads="1"/>
          </p:cNvSpPr>
          <p:nvPr/>
        </p:nvSpPr>
        <p:spPr bwMode="gray">
          <a:xfrm>
            <a:off x="471222" y="6463150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ru-RU" sz="800" dirty="0" smtClean="0"/>
              <a:t>Примечание: сроки этапов приведены с вычетом действий заявителя</a:t>
            </a:r>
            <a:endParaRPr lang="ru-RU" sz="800" dirty="0"/>
          </a:p>
        </p:txBody>
      </p:sp>
      <p:grpSp>
        <p:nvGrpSpPr>
          <p:cNvPr id="4" name="Group 162"/>
          <p:cNvGrpSpPr/>
          <p:nvPr/>
        </p:nvGrpSpPr>
        <p:grpSpPr>
          <a:xfrm>
            <a:off x="7163476" y="6361363"/>
            <a:ext cx="2583030" cy="323589"/>
            <a:chOff x="7163476" y="5538775"/>
            <a:chExt cx="2583030" cy="323589"/>
          </a:xfrm>
        </p:grpSpPr>
        <p:sp>
          <p:nvSpPr>
            <p:cNvPr id="85" name="Rectangle 84"/>
            <p:cNvSpPr/>
            <p:nvPr/>
          </p:nvSpPr>
          <p:spPr bwMode="auto">
            <a:xfrm>
              <a:off x="7163476" y="5538775"/>
              <a:ext cx="627026" cy="24088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kumimoji="0" lang="ru-RU" sz="800" b="1" i="0" u="none" strike="noStrike" cap="none" normalizeH="0" baseline="0" dirty="0" err="1" smtClean="0">
                  <a:solidFill>
                    <a:srgbClr val="F5C77B"/>
                  </a:solidFill>
                  <a:effectLst/>
                  <a:latin typeface="+mn-lt"/>
                  <a:cs typeface="+mn-cs"/>
                </a:rPr>
                <a:t>ХХ</a:t>
              </a:r>
              <a:endParaRPr kumimoji="0" lang="en-US" sz="800" b="1" i="0" u="none" strike="noStrike" cap="none" normalizeH="0" baseline="0" dirty="0" smtClean="0">
                <a:solidFill>
                  <a:srgbClr val="F5C77B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96" name="Rounded Rectangle 95"/>
            <p:cNvSpPr/>
            <p:nvPr/>
          </p:nvSpPr>
          <p:spPr bwMode="auto">
            <a:xfrm>
              <a:off x="7838506" y="5539188"/>
              <a:ext cx="1908000" cy="323176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889000" rtl="0" eaLnBrk="1" fontAlgn="base" latinLnBrk="0" hangingPunct="1"/>
              <a:r>
                <a:rPr lang="ru-RU" sz="800" dirty="0" smtClean="0"/>
                <a:t>Рекомендательные целевые значения факторов</a:t>
              </a:r>
              <a:endParaRPr kumimoji="0" lang="en-US" sz="80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sp>
        <p:nvSpPr>
          <p:cNvPr id="111" name="Rectangle 110"/>
          <p:cNvSpPr/>
          <p:nvPr/>
        </p:nvSpPr>
        <p:spPr bwMode="auto">
          <a:xfrm>
            <a:off x="1872997" y="3116935"/>
            <a:ext cx="627026" cy="2408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70%</a:t>
            </a:r>
            <a:endParaRPr kumimoji="0" lang="en-US" sz="12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2426849" y="2436041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3174741" y="2164990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3963920" y="2428948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4437909" y="3107347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4562462" y="3815209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308134" y="4860308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10 дн.</a:t>
            </a:r>
            <a:endParaRPr kumimoji="0" lang="en-US" sz="12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3634741" y="5304949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4" name="Oval invers 2"/>
          <p:cNvSpPr>
            <a:spLocks noChangeArrowheads="1"/>
          </p:cNvSpPr>
          <p:nvPr/>
        </p:nvSpPr>
        <p:spPr bwMode="gray">
          <a:xfrm>
            <a:off x="2318849" y="1387171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3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8558" y="1989580"/>
            <a:ext cx="1927190" cy="584773"/>
          </a:xfrm>
          <a:prstGeom prst="rect">
            <a:avLst/>
          </a:prstGeom>
        </p:spPr>
        <p:txBody>
          <a:bodyPr wrap="square" lIns="0" tIns="45719" rIns="0" bIns="45719" rtlCol="0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Наличие личного кабинета</a:t>
            </a:r>
          </a:p>
          <a:p>
            <a:pPr marL="269875" lvl="1" indent="-18415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Наличие функционального «Личного кабинета» на сайте сетевой организации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454559" y="5218911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0 дн.</a:t>
            </a:r>
            <a:endParaRPr kumimoji="0" lang="en-US" sz="12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1969982" y="4328057"/>
            <a:ext cx="983141" cy="2792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900" b="1" i="0" u="none" strike="noStrike" cap="none" normalizeH="0" baseline="0" dirty="0" smtClean="0">
                <a:solidFill>
                  <a:srgbClr val="EEA632"/>
                </a:solidFill>
                <a:effectLst/>
                <a:latin typeface="+mn-lt"/>
                <a:cs typeface="+mn-cs"/>
              </a:rPr>
              <a:t>Присутствует</a:t>
            </a:r>
            <a:endParaRPr kumimoji="0" lang="en-US" sz="900" b="1" i="0" u="none" strike="noStrike" cap="none" normalizeH="0" baseline="0" dirty="0" smtClean="0">
              <a:solidFill>
                <a:srgbClr val="EEA632"/>
              </a:solidFill>
              <a:effectLst/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019" y="1043077"/>
            <a:ext cx="7219802" cy="400110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1400" b="1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Для достижения Целевой модели рекомендованы 10 основных факторов</a:t>
            </a:r>
          </a:p>
        </p:txBody>
      </p:sp>
      <p:sp>
        <p:nvSpPr>
          <p:cNvPr id="98" name="TextColumnContent"/>
          <p:cNvSpPr>
            <a:spLocks noChangeArrowheads="1"/>
          </p:cNvSpPr>
          <p:nvPr/>
        </p:nvSpPr>
        <p:spPr bwMode="gray">
          <a:xfrm>
            <a:off x="7151645" y="2065835"/>
            <a:ext cx="2312862" cy="126017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marL="288925" lvl="1" indent="-174625">
              <a:buClr>
                <a:srgbClr val="345782"/>
              </a:buClr>
              <a:buSzPct val="100000"/>
            </a:pPr>
            <a:endParaRPr lang="ru-RU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ColumnHeader"/>
          <p:cNvSpPr>
            <a:spLocks noChangeArrowheads="1"/>
          </p:cNvSpPr>
          <p:nvPr/>
        </p:nvSpPr>
        <p:spPr bwMode="gray">
          <a:xfrm>
            <a:off x="7168898" y="1341098"/>
            <a:ext cx="2312861" cy="61555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ru-RU" sz="1400" b="1" dirty="0" smtClean="0"/>
              <a:t>Источники целевых значений</a:t>
            </a:r>
            <a:endParaRPr lang="ru-RU" sz="1400" b="1" dirty="0"/>
          </a:p>
        </p:txBody>
      </p:sp>
      <p:sp>
        <p:nvSpPr>
          <p:cNvPr id="100" name="Oval invers 4"/>
          <p:cNvSpPr>
            <a:spLocks noChangeArrowheads="1"/>
          </p:cNvSpPr>
          <p:nvPr/>
        </p:nvSpPr>
        <p:spPr bwMode="gray">
          <a:xfrm>
            <a:off x="7164708" y="317537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4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01" name="Oval invers 5"/>
          <p:cNvSpPr>
            <a:spLocks noChangeArrowheads="1"/>
          </p:cNvSpPr>
          <p:nvPr/>
        </p:nvSpPr>
        <p:spPr bwMode="gray">
          <a:xfrm>
            <a:off x="7164708" y="355741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5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02" name="Oval invers 6"/>
          <p:cNvSpPr>
            <a:spLocks noChangeArrowheads="1"/>
          </p:cNvSpPr>
          <p:nvPr/>
        </p:nvSpPr>
        <p:spPr bwMode="gray">
          <a:xfrm>
            <a:off x="7164708" y="393945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6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03" name="Oval invers 8"/>
          <p:cNvSpPr>
            <a:spLocks noChangeArrowheads="1"/>
          </p:cNvSpPr>
          <p:nvPr/>
        </p:nvSpPr>
        <p:spPr bwMode="gray">
          <a:xfrm>
            <a:off x="7164708" y="470353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8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05" name="Oval invers 9"/>
          <p:cNvSpPr>
            <a:spLocks noChangeArrowheads="1"/>
          </p:cNvSpPr>
          <p:nvPr/>
        </p:nvSpPr>
        <p:spPr bwMode="gray">
          <a:xfrm>
            <a:off x="7164708" y="508557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9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07" name="Oval invers 1"/>
          <p:cNvSpPr>
            <a:spLocks noChangeArrowheads="1"/>
          </p:cNvSpPr>
          <p:nvPr/>
        </p:nvSpPr>
        <p:spPr bwMode="gray">
          <a:xfrm>
            <a:off x="7164708" y="279333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3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149277" y="2515643"/>
            <a:ext cx="2482275" cy="553998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	</a:t>
            </a:r>
            <a:r>
              <a:rPr lang="ru-RU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Н</a:t>
            </a:r>
            <a:r>
              <a:rPr lang="ru-RU" sz="800" b="1" dirty="0" smtClean="0">
                <a:solidFill>
                  <a:srgbClr val="000000"/>
                </a:solidFill>
                <a:cs typeface="Tahoma" pitchFamily="34" charset="0"/>
              </a:rPr>
              <a:t>аличие информации о наиболее выгодном варианте </a:t>
            </a:r>
            <a:r>
              <a:rPr lang="ru-RU" sz="800" dirty="0" smtClean="0">
                <a:solidFill>
                  <a:srgbClr val="000000"/>
                </a:solidFill>
                <a:cs typeface="Tahoma" pitchFamily="34" charset="0"/>
              </a:rPr>
              <a:t>– экспертное мнение </a:t>
            </a:r>
            <a:r>
              <a:rPr lang="ru-RU" sz="800" dirty="0" err="1" smtClean="0">
                <a:solidFill>
                  <a:srgbClr val="000000"/>
                </a:solidFill>
                <a:cs typeface="Tahoma" pitchFamily="34" charset="0"/>
              </a:rPr>
              <a:t>РГ</a:t>
            </a:r>
            <a:endParaRPr lang="en-US" sz="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149277" y="4478572"/>
            <a:ext cx="2482275" cy="677108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	</a:t>
            </a:r>
            <a:r>
              <a:rPr lang="ru-RU" sz="800" b="1" dirty="0" smtClean="0">
                <a:solidFill>
                  <a:srgbClr val="000000"/>
                </a:solidFill>
                <a:cs typeface="Tahoma" pitchFamily="34" charset="0"/>
              </a:rPr>
              <a:t>Возможности составления и выдачи заявителю </a:t>
            </a:r>
            <a:r>
              <a:rPr lang="ru-RU" sz="800" b="1" dirty="0" err="1" smtClean="0">
                <a:solidFill>
                  <a:srgbClr val="000000"/>
                </a:solidFill>
                <a:cs typeface="Tahoma" pitchFamily="34" charset="0"/>
              </a:rPr>
              <a:t>АТП</a:t>
            </a:r>
            <a:r>
              <a:rPr lang="ru-RU" sz="800" b="1" dirty="0" smtClean="0">
                <a:solidFill>
                  <a:srgbClr val="000000"/>
                </a:solidFill>
                <a:cs typeface="Tahoma" pitchFamily="34" charset="0"/>
              </a:rPr>
              <a:t> и иных документов, при осуществлении включения </a:t>
            </a:r>
            <a:r>
              <a:rPr lang="ru-RU" sz="800" b="1" dirty="0" err="1" smtClean="0">
                <a:solidFill>
                  <a:srgbClr val="000000"/>
                </a:solidFill>
                <a:cs typeface="Tahoma" pitchFamily="34" charset="0"/>
              </a:rPr>
              <a:t>ЭПУ</a:t>
            </a:r>
            <a:r>
              <a:rPr lang="ru-RU" sz="800" dirty="0" smtClean="0">
                <a:solidFill>
                  <a:srgbClr val="000000"/>
                </a:solidFill>
                <a:cs typeface="Tahoma" pitchFamily="34" charset="0"/>
              </a:rPr>
              <a:t> – экспертное мнение </a:t>
            </a:r>
            <a:r>
              <a:rPr lang="ru-RU" sz="800" dirty="0" err="1" smtClean="0">
                <a:solidFill>
                  <a:srgbClr val="000000"/>
                </a:solidFill>
                <a:cs typeface="Tahoma" pitchFamily="34" charset="0"/>
              </a:rPr>
              <a:t>РГ</a:t>
            </a:r>
            <a:endParaRPr lang="en-US" sz="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149277" y="5018890"/>
            <a:ext cx="2482275" cy="430887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	</a:t>
            </a:r>
            <a:r>
              <a:rPr lang="ru-RU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0 </a:t>
            </a:r>
            <a:r>
              <a:rPr lang="ru-RU" sz="800" b="1" dirty="0" err="1" smtClean="0">
                <a:solidFill>
                  <a:srgbClr val="000000"/>
                </a:solidFill>
                <a:latin typeface="Arial"/>
                <a:cs typeface="Tahoma" pitchFamily="34" charset="0"/>
              </a:rPr>
              <a:t>дн</a:t>
            </a:r>
            <a:r>
              <a:rPr lang="ru-RU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 </a:t>
            </a:r>
            <a:r>
              <a:rPr lang="ru-RU" sz="800" dirty="0" smtClean="0">
                <a:solidFill>
                  <a:srgbClr val="000000"/>
                </a:solidFill>
                <a:cs typeface="Tahoma" pitchFamily="34" charset="0"/>
              </a:rPr>
              <a:t> –  примеры лучших практик (Московская область)</a:t>
            </a:r>
            <a:endParaRPr lang="en-US" sz="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8" name="Oval invers 4"/>
          <p:cNvSpPr>
            <a:spLocks noChangeArrowheads="1"/>
          </p:cNvSpPr>
          <p:nvPr/>
        </p:nvSpPr>
        <p:spPr bwMode="gray">
          <a:xfrm>
            <a:off x="7164708" y="202925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 smtClean="0">
                <a:solidFill>
                  <a:srgbClr val="345782"/>
                </a:solidFill>
              </a:rPr>
              <a:t>1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149277" y="1927449"/>
            <a:ext cx="2482275" cy="430887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	</a:t>
            </a:r>
            <a:r>
              <a:rPr lang="ru-RU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70</a:t>
            </a:r>
            <a:r>
              <a:rPr lang="en-US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%</a:t>
            </a:r>
            <a:r>
              <a:rPr lang="ru-RU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 – максимальное значение (город Санкт-Петербург)</a:t>
            </a:r>
            <a:endParaRPr lang="en-US" sz="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149277" y="2221546"/>
            <a:ext cx="2482275" cy="430887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	</a:t>
            </a:r>
            <a:r>
              <a:rPr lang="ru-RU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Наличие "Личного кабинета" </a:t>
            </a:r>
            <a:r>
              <a:rPr lang="ru-RU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– экспертное мнение </a:t>
            </a:r>
            <a:r>
              <a:rPr lang="ru-RU" sz="800" dirty="0" err="1" smtClean="0">
                <a:solidFill>
                  <a:srgbClr val="000000"/>
                </a:solidFill>
                <a:latin typeface="Arial"/>
                <a:cs typeface="Tahoma" pitchFamily="34" charset="0"/>
              </a:rPr>
              <a:t>РГ</a:t>
            </a:r>
            <a:endParaRPr lang="en-US" sz="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9" name="Oval invers 4"/>
          <p:cNvSpPr>
            <a:spLocks noChangeArrowheads="1"/>
          </p:cNvSpPr>
          <p:nvPr/>
        </p:nvSpPr>
        <p:spPr bwMode="gray">
          <a:xfrm>
            <a:off x="7164708" y="241129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2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30" name="Oval invers 6"/>
          <p:cNvSpPr>
            <a:spLocks noChangeArrowheads="1"/>
          </p:cNvSpPr>
          <p:nvPr/>
        </p:nvSpPr>
        <p:spPr bwMode="gray">
          <a:xfrm>
            <a:off x="7164708" y="432149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7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41" name="Oval invers 9"/>
          <p:cNvSpPr>
            <a:spLocks noChangeArrowheads="1"/>
          </p:cNvSpPr>
          <p:nvPr/>
        </p:nvSpPr>
        <p:spPr bwMode="gray">
          <a:xfrm>
            <a:off x="7164708" y="5467613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10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149277" y="2932851"/>
            <a:ext cx="2482275" cy="553998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	</a:t>
            </a:r>
            <a:r>
              <a:rPr lang="ru-RU" sz="800" b="1" dirty="0" smtClean="0">
                <a:solidFill>
                  <a:srgbClr val="000000"/>
                </a:solidFill>
                <a:cs typeface="Tahoma" pitchFamily="34" charset="0"/>
              </a:rPr>
              <a:t>Применение механизма  заключения "рамочных" договоров  </a:t>
            </a:r>
            <a:r>
              <a:rPr lang="ru-RU" sz="800" dirty="0" smtClean="0">
                <a:solidFill>
                  <a:srgbClr val="000000"/>
                </a:solidFill>
                <a:cs typeface="Tahoma" pitchFamily="34" charset="0"/>
              </a:rPr>
              <a:t>– экспертное мнение </a:t>
            </a:r>
            <a:r>
              <a:rPr lang="ru-RU" sz="800" dirty="0" err="1" smtClean="0">
                <a:solidFill>
                  <a:srgbClr val="000000"/>
                </a:solidFill>
                <a:cs typeface="Tahoma" pitchFamily="34" charset="0"/>
              </a:rPr>
              <a:t>РГ</a:t>
            </a:r>
            <a:endParaRPr lang="en-US" sz="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149277" y="3350059"/>
            <a:ext cx="2482275" cy="677108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	</a:t>
            </a:r>
            <a:r>
              <a:rPr lang="ru-RU" sz="800" b="1" dirty="0" smtClean="0">
                <a:solidFill>
                  <a:srgbClr val="000000"/>
                </a:solidFill>
                <a:cs typeface="Tahoma" pitchFamily="34" charset="0"/>
              </a:rPr>
              <a:t>Возможность проведения работ по строительству объектов без получения разрешения на строительство </a:t>
            </a:r>
            <a:r>
              <a:rPr lang="ru-RU" sz="800" dirty="0" smtClean="0">
                <a:solidFill>
                  <a:srgbClr val="000000"/>
                </a:solidFill>
                <a:cs typeface="Tahoma" pitchFamily="34" charset="0"/>
              </a:rPr>
              <a:t>– экспертное мнение </a:t>
            </a:r>
            <a:r>
              <a:rPr lang="ru-RU" sz="800" dirty="0" err="1" smtClean="0">
                <a:solidFill>
                  <a:srgbClr val="000000"/>
                </a:solidFill>
                <a:cs typeface="Tahoma" pitchFamily="34" charset="0"/>
              </a:rPr>
              <a:t>РГ</a:t>
            </a:r>
            <a:endParaRPr lang="en-US" sz="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149277" y="3890377"/>
            <a:ext cx="2482275" cy="553998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</a:pPr>
            <a:r>
              <a:rPr lang="en-US" sz="8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	</a:t>
            </a:r>
            <a:r>
              <a:rPr lang="ru-RU" sz="800" b="1" dirty="0" smtClean="0">
                <a:solidFill>
                  <a:srgbClr val="000000"/>
                </a:solidFill>
                <a:cs typeface="Tahoma" pitchFamily="34" charset="0"/>
              </a:rPr>
              <a:t>Применение 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упрощенной процедуры размещения объектов </a:t>
            </a:r>
            <a:r>
              <a:rPr lang="ru-RU" sz="800" b="1" dirty="0" err="1" smtClean="0"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 хозяйства </a:t>
            </a:r>
            <a:r>
              <a:rPr lang="ru-RU" sz="800" dirty="0" smtClean="0">
                <a:solidFill>
                  <a:srgbClr val="000000"/>
                </a:solidFill>
                <a:cs typeface="Tahoma" pitchFamily="34" charset="0"/>
              </a:rPr>
              <a:t>– экспертное мнение </a:t>
            </a:r>
            <a:r>
              <a:rPr lang="ru-RU" sz="800" dirty="0" err="1" smtClean="0">
                <a:solidFill>
                  <a:srgbClr val="000000"/>
                </a:solidFill>
                <a:cs typeface="Tahoma" pitchFamily="34" charset="0"/>
              </a:rPr>
              <a:t>РГ</a:t>
            </a:r>
            <a:endParaRPr lang="en-US" sz="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149277" y="4307585"/>
            <a:ext cx="2482275" cy="307777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	</a:t>
            </a:r>
            <a:r>
              <a:rPr lang="ru-RU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10 </a:t>
            </a:r>
            <a:r>
              <a:rPr lang="ru-RU" sz="800" b="1" dirty="0" err="1" smtClean="0">
                <a:solidFill>
                  <a:srgbClr val="000000"/>
                </a:solidFill>
                <a:latin typeface="Arial"/>
                <a:cs typeface="Tahoma" pitchFamily="34" charset="0"/>
              </a:rPr>
              <a:t>дн</a:t>
            </a:r>
            <a:r>
              <a:rPr lang="ru-RU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.</a:t>
            </a:r>
            <a:r>
              <a:rPr lang="ru-RU" sz="800" dirty="0" smtClean="0">
                <a:solidFill>
                  <a:srgbClr val="000000"/>
                </a:solidFill>
                <a:cs typeface="Tahoma" pitchFamily="34" charset="0"/>
              </a:rPr>
              <a:t> – экспертное мнение </a:t>
            </a:r>
            <a:r>
              <a:rPr lang="ru-RU" sz="800" dirty="0" err="1" smtClean="0">
                <a:solidFill>
                  <a:srgbClr val="000000"/>
                </a:solidFill>
                <a:cs typeface="Tahoma" pitchFamily="34" charset="0"/>
              </a:rPr>
              <a:t>РГ</a:t>
            </a:r>
            <a:endParaRPr lang="en-US" sz="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146663" y="5326846"/>
            <a:ext cx="2482275" cy="553998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174625" lvl="1" indent="-174625">
              <a:buClr>
                <a:srgbClr val="345782"/>
              </a:buClr>
              <a:buSzPct val="100000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	</a:t>
            </a:r>
            <a:r>
              <a:rPr lang="ru-RU" sz="800" b="1" dirty="0" smtClean="0">
                <a:solidFill>
                  <a:srgbClr val="000000"/>
                </a:solidFill>
                <a:cs typeface="Tahoma" pitchFamily="34" charset="0"/>
              </a:rPr>
              <a:t> Наличие регламента </a:t>
            </a:r>
            <a:r>
              <a:rPr lang="ru-RU" sz="800" b="1" dirty="0" err="1" smtClean="0">
                <a:solidFill>
                  <a:srgbClr val="000000"/>
                </a:solidFill>
                <a:cs typeface="Tahoma" pitchFamily="34" charset="0"/>
              </a:rPr>
              <a:t>СиПР</a:t>
            </a:r>
            <a:r>
              <a:rPr lang="ru-RU" sz="800" b="1" dirty="0" smtClean="0">
                <a:solidFill>
                  <a:srgbClr val="000000"/>
                </a:solidFill>
                <a:cs typeface="Tahoma" pitchFamily="34" charset="0"/>
              </a:rPr>
              <a:t> электроэнергетики </a:t>
            </a:r>
            <a:r>
              <a:rPr lang="ru-RU" sz="800" dirty="0" smtClean="0">
                <a:solidFill>
                  <a:srgbClr val="000000"/>
                </a:solidFill>
                <a:cs typeface="Tahoma" pitchFamily="34" charset="0"/>
              </a:rPr>
              <a:t>– экспертное мнение </a:t>
            </a:r>
            <a:r>
              <a:rPr lang="ru-RU" sz="800" dirty="0" err="1" smtClean="0">
                <a:solidFill>
                  <a:srgbClr val="000000"/>
                </a:solidFill>
                <a:cs typeface="Tahoma" pitchFamily="34" charset="0"/>
              </a:rPr>
              <a:t>РГ</a:t>
            </a:r>
            <a:endParaRPr lang="en-US" sz="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04" name="chart_pie_1perpage"/>
          <p:cNvGraphicFramePr/>
          <p:nvPr/>
        </p:nvGraphicFramePr>
        <p:xfrm>
          <a:off x="1674080" y="1908651"/>
          <a:ext cx="4027586" cy="402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pSp>
        <p:nvGrpSpPr>
          <p:cNvPr id="109" name="Group 108"/>
          <p:cNvGrpSpPr/>
          <p:nvPr/>
        </p:nvGrpSpPr>
        <p:grpSpPr>
          <a:xfrm>
            <a:off x="7199977" y="6581545"/>
            <a:ext cx="2546528" cy="323176"/>
            <a:chOff x="7199977" y="5139573"/>
            <a:chExt cx="2546528" cy="323176"/>
          </a:xfrm>
        </p:grpSpPr>
        <p:cxnSp>
          <p:nvCxnSpPr>
            <p:cNvPr id="110" name="Straight Connector 109"/>
            <p:cNvCxnSpPr/>
            <p:nvPr/>
          </p:nvCxnSpPr>
          <p:spPr bwMode="auto">
            <a:xfrm>
              <a:off x="7199977" y="5294094"/>
              <a:ext cx="594387" cy="0"/>
            </a:xfrm>
            <a:prstGeom prst="line">
              <a:avLst/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Rounded Rectangle 111"/>
            <p:cNvSpPr/>
            <p:nvPr/>
          </p:nvSpPr>
          <p:spPr bwMode="auto">
            <a:xfrm>
              <a:off x="7838505" y="5139573"/>
              <a:ext cx="1908000" cy="323176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889000" rtl="0" eaLnBrk="1" fontAlgn="base" latinLnBrk="0" hangingPunct="1"/>
              <a:r>
                <a:rPr lang="ru-RU" sz="800" dirty="0" smtClean="0"/>
                <a:t>Среднее значение среди 53 регионов</a:t>
              </a:r>
              <a:endParaRPr kumimoji="0" lang="en-US" sz="80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sp>
        <p:nvSpPr>
          <p:cNvPr id="134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" name="Rectangle 142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34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22" y="163513"/>
            <a:ext cx="9434777" cy="831850"/>
          </a:xfrm>
        </p:spPr>
        <p:txBody>
          <a:bodyPr/>
          <a:lstStyle/>
          <a:p>
            <a:r>
              <a:rPr lang="ru-RU" dirty="0" smtClean="0"/>
              <a:t>3 основные причины отставания от целевой модели: </a:t>
            </a:r>
            <a:br>
              <a:rPr lang="ru-RU" dirty="0" smtClean="0"/>
            </a:br>
            <a:r>
              <a:rPr lang="ru-RU" dirty="0" smtClean="0"/>
              <a:t>отсутствие упрощенных процедур</a:t>
            </a:r>
            <a:endParaRPr lang="en-US" baseline="30000" dirty="0"/>
          </a:p>
        </p:txBody>
      </p:sp>
      <p:sp>
        <p:nvSpPr>
          <p:cNvPr id="6" name="TextColumnContent"/>
          <p:cNvSpPr>
            <a:spLocks noChangeArrowheads="1"/>
          </p:cNvSpPr>
          <p:nvPr/>
        </p:nvSpPr>
        <p:spPr bwMode="gray">
          <a:xfrm>
            <a:off x="5732059" y="1756504"/>
            <a:ext cx="3702715" cy="37084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buClr>
                <a:schemeClr val="tx2"/>
              </a:buClr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Наличие упрощенной системы осуществления закупок </a:t>
            </a:r>
            <a:r>
              <a:rPr lang="ru-RU" sz="1200" b="1" dirty="0" smtClean="0">
                <a:latin typeface="+mj-lt"/>
              </a:rPr>
              <a:t>–  17 отстающих регионов. </a:t>
            </a: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+mj-lt"/>
              </a:rPr>
              <a:t>в малом количество субъектов применяются "рамочные" договора</a:t>
            </a:r>
          </a:p>
          <a:p>
            <a:pPr marL="288925" lvl="1" indent="-174625">
              <a:buClr>
                <a:srgbClr val="345782"/>
              </a:buClr>
              <a:buSzPct val="100000"/>
            </a:pPr>
            <a:endParaRPr lang="ru-RU" sz="1200" dirty="0" smtClean="0">
              <a:latin typeface="+mj-lt"/>
            </a:endParaRPr>
          </a:p>
          <a:p>
            <a:pPr defTabSz="888840" fontAlgn="base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Упрощенная процедура проведения работ по строительству (реконструкции) </a:t>
            </a:r>
            <a:r>
              <a:rPr lang="ru-RU" sz="1200" b="1" dirty="0" smtClean="0">
                <a:solidFill>
                  <a:srgbClr val="000000"/>
                </a:solidFill>
              </a:rPr>
              <a:t> – 14 отстающих регионов. </a:t>
            </a:r>
          </a:p>
          <a:p>
            <a:pPr marL="288925" lvl="1" indent="-174625" defTabSz="88884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/>
              </a:rPr>
              <a:t>на региональном уровне часто отсутствует утверждённый перечень объектов, для которых не требуется получение разрешения на строительство</a:t>
            </a:r>
          </a:p>
          <a:p>
            <a:pPr defTabSz="888840" fontAlgn="base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defTabSz="888840" fontAlgn="base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Упрощенная процедура размещения объектов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хозяйства</a:t>
            </a:r>
            <a:r>
              <a:rPr lang="ru-RU" sz="1200" b="1" dirty="0" smtClean="0">
                <a:solidFill>
                  <a:srgbClr val="000000"/>
                </a:solidFill>
                <a:latin typeface="+mj-lt"/>
              </a:rPr>
              <a:t> – 15 </a:t>
            </a:r>
            <a:r>
              <a:rPr lang="ru-RU" sz="1200" b="1" smtClean="0">
                <a:solidFill>
                  <a:srgbClr val="000000"/>
                </a:solidFill>
                <a:latin typeface="+mj-lt"/>
              </a:rPr>
              <a:t>отстающих регионов. </a:t>
            </a:r>
            <a:endParaRPr lang="ru-RU" sz="1200" b="1" dirty="0" smtClean="0">
              <a:solidFill>
                <a:srgbClr val="000000"/>
              </a:solidFill>
              <a:latin typeface="+mj-lt"/>
            </a:endParaRPr>
          </a:p>
          <a:p>
            <a:pPr marL="288925" lvl="1" indent="-174625" defTabSz="888840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+mj-lt"/>
              </a:rPr>
              <a:t>в малом количестве муниципалитетов имеется регламент применения Постановления Правительства РФ №1300</a:t>
            </a:r>
            <a:endParaRPr lang="ru-RU" sz="1200" dirty="0" smtClean="0">
              <a:solidFill>
                <a:srgbClr val="000000"/>
              </a:solidFill>
              <a:latin typeface="Arial"/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  <a:latin typeface="+mj-lt"/>
            </a:endParaRPr>
          </a:p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ColumnHeader"/>
          <p:cNvSpPr>
            <a:spLocks noChangeArrowheads="1"/>
          </p:cNvSpPr>
          <p:nvPr/>
        </p:nvSpPr>
        <p:spPr bwMode="gray">
          <a:xfrm>
            <a:off x="471221" y="1140951"/>
            <a:ext cx="4676383" cy="61555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ru-RU" sz="1400" b="1" dirty="0" smtClean="0"/>
              <a:t>Более половины регионов отстают от целевой модели по 3 основным факторам</a:t>
            </a:r>
            <a:endParaRPr lang="ru-RU" sz="1400" b="1" dirty="0"/>
          </a:p>
        </p:txBody>
      </p:sp>
      <p:sp>
        <p:nvSpPr>
          <p:cNvPr id="8" name="ColumnHeader"/>
          <p:cNvSpPr>
            <a:spLocks noChangeArrowheads="1"/>
          </p:cNvSpPr>
          <p:nvPr/>
        </p:nvSpPr>
        <p:spPr bwMode="gray">
          <a:xfrm>
            <a:off x="5732059" y="1233286"/>
            <a:ext cx="3702715" cy="52321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lIns="0" tIns="45719" rIns="0" bIns="45719" anchor="b">
            <a:spAutoFit/>
          </a:bodyPr>
          <a:lstStyle/>
          <a:p>
            <a:pPr algn="ctr"/>
            <a:r>
              <a:rPr lang="ru-RU" sz="1400" b="1" dirty="0" smtClean="0"/>
              <a:t>Наиболее распространенные причины отставания</a:t>
            </a:r>
            <a:endParaRPr lang="ru-RU" sz="1400" b="1" dirty="0"/>
          </a:p>
        </p:txBody>
      </p:sp>
      <p:sp>
        <p:nvSpPr>
          <p:cNvPr id="45" name="Rectangle 44"/>
          <p:cNvSpPr/>
          <p:nvPr/>
        </p:nvSpPr>
        <p:spPr>
          <a:xfrm>
            <a:off x="102946" y="2742991"/>
            <a:ext cx="12590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Удобство подачи</a:t>
            </a:r>
            <a:br>
              <a:rPr lang="ru-RU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заявки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672059" y="1788036"/>
            <a:ext cx="244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74625" defTabSz="769938">
              <a:buClr>
                <a:srgbClr val="345782"/>
              </a:buClr>
              <a:buSzPct val="100000"/>
              <a:buFont typeface=""/>
            </a:pPr>
            <a:r>
              <a:rPr lang="ru-RU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Прозрачность расчета платы за ТП для </a:t>
            </a:r>
            <a:r>
              <a:rPr lang="ru-RU" sz="1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заявител</a:t>
            </a:r>
            <a:endParaRPr lang="ru-RU" sz="1000" b="1" dirty="0" smtClean="0">
              <a:solidFill>
                <a:srgbClr val="5BAD82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032158" y="2828639"/>
            <a:ext cx="148426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8840" fontAlgn="base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Упрощенная процедура проведения работ по строительству (реконструкции)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1222" y="5126350"/>
            <a:ext cx="16670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Взаимодействие заявителя с э/сбытовой компанией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503480" y="4934999"/>
            <a:ext cx="19310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defTabSz="769938">
              <a:buClr>
                <a:srgbClr val="345782"/>
              </a:buClr>
              <a:buSzPct val="100000"/>
              <a:buFont typeface=""/>
            </a:pP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Оптимизация процедуры получения разрешения на проведение работ</a:t>
            </a:r>
            <a:endParaRPr lang="ru-RU" sz="1000" b="1" dirty="0" smtClean="0">
              <a:solidFill>
                <a:srgbClr val="9F0D02"/>
              </a:solidFill>
            </a:endParaRPr>
          </a:p>
        </p:txBody>
      </p:sp>
      <p:graphicFrame>
        <p:nvGraphicFramePr>
          <p:cNvPr id="22" name="chart_pie_1perpage1"/>
          <p:cNvGraphicFramePr/>
          <p:nvPr/>
        </p:nvGraphicFramePr>
        <p:xfrm>
          <a:off x="642672" y="2045321"/>
          <a:ext cx="3786451" cy="341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Rectangle 22"/>
          <p:cNvSpPr/>
          <p:nvPr/>
        </p:nvSpPr>
        <p:spPr>
          <a:xfrm>
            <a:off x="371575" y="2188146"/>
            <a:ext cx="1436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Наличие личного кабинета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53267" y="2234312"/>
            <a:ext cx="17880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Наличие упрощенной системы осуществления закупок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41342" y="3804580"/>
            <a:ext cx="1375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8840" fontAlgn="base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Упрощенная процедура размещения объектов </a:t>
            </a:r>
            <a:r>
              <a:rPr lang="ru-RU" sz="1000" b="1" dirty="0" err="1" smtClean="0">
                <a:latin typeface="Arial" pitchFamily="34" charset="0"/>
                <a:cs typeface="Arial" pitchFamily="34" charset="0"/>
              </a:rPr>
              <a:t>электросетевого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хозяйства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058989" y="5464901"/>
            <a:ext cx="15524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Быстрая процедура</a:t>
            </a:r>
          </a:p>
          <a:p>
            <a:pPr defTabSz="769938">
              <a:buClr>
                <a:srgbClr val="345782"/>
              </a:buClr>
              <a:buSzPct val="100000"/>
              <a:buFont typeface=""/>
            </a:pPr>
            <a:r>
              <a:rPr lang="ru-RU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выдачи </a:t>
            </a:r>
            <a:r>
              <a:rPr lang="ru-RU" sz="1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АТ</a:t>
            </a:r>
            <a:endParaRPr lang="ru-RU" sz="1000" b="1" dirty="0" smtClean="0">
              <a:solidFill>
                <a:srgbClr val="5BAD8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934" y="3495134"/>
            <a:ext cx="11982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8360">
              <a:buClr>
                <a:srgbClr val="345782"/>
              </a:buClr>
              <a:buSzPct val="100000"/>
              <a:buFont typeface=""/>
            </a:pPr>
            <a:r>
              <a:rPr lang="ru-RU" sz="1000" b="1" dirty="0" smtClean="0">
                <a:solidFill>
                  <a:srgbClr val="000000"/>
                </a:solidFill>
              </a:rPr>
              <a:t>Наличие утвержденного порядка </a:t>
            </a:r>
            <a:r>
              <a:rPr lang="ru-RU" sz="1000" b="1" dirty="0" err="1" smtClean="0">
                <a:solidFill>
                  <a:srgbClr val="000000"/>
                </a:solidFill>
              </a:rPr>
              <a:t>СиПР</a:t>
            </a:r>
            <a:r>
              <a:rPr lang="ru-RU" sz="1000" b="1" dirty="0" smtClean="0">
                <a:solidFill>
                  <a:srgbClr val="000000"/>
                </a:solidFill>
              </a:rPr>
              <a:t> электроэнергетики субъектов РФ и документов </a:t>
            </a:r>
            <a:r>
              <a:rPr lang="ru-RU" sz="1000" b="1" dirty="0" err="1" smtClean="0">
                <a:solidFill>
                  <a:srgbClr val="000000"/>
                </a:solidFill>
              </a:rPr>
              <a:t>терр.планирования</a:t>
            </a:r>
            <a:endParaRPr lang="ru-RU" sz="1000" b="1" dirty="0" smtClean="0">
              <a:solidFill>
                <a:srgbClr val="000000"/>
              </a:solidFill>
            </a:endParaRPr>
          </a:p>
        </p:txBody>
      </p:sp>
      <p:sp>
        <p:nvSpPr>
          <p:cNvPr id="63" name="Footnote"/>
          <p:cNvSpPr>
            <a:spLocks noChangeArrowheads="1"/>
          </p:cNvSpPr>
          <p:nvPr/>
        </p:nvSpPr>
        <p:spPr bwMode="gray">
          <a:xfrm>
            <a:off x="471222" y="6502024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ru-RU" sz="800" dirty="0" smtClean="0"/>
              <a:t>1. ПО – </a:t>
            </a:r>
            <a:r>
              <a:rPr lang="ru-RU" sz="800" dirty="0" err="1" smtClean="0"/>
              <a:t>програмное</a:t>
            </a:r>
            <a:r>
              <a:rPr lang="ru-RU" sz="800" dirty="0" smtClean="0"/>
              <a:t> обеспечение, 2. </a:t>
            </a:r>
            <a:r>
              <a:rPr lang="ru-RU" sz="800" dirty="0" err="1" smtClean="0"/>
              <a:t>РОП</a:t>
            </a:r>
            <a:r>
              <a:rPr lang="ru-RU" sz="800" dirty="0" smtClean="0"/>
              <a:t> – </a:t>
            </a:r>
            <a:r>
              <a:rPr lang="ru-RU" sz="800" dirty="0" err="1" smtClean="0"/>
              <a:t>риск-ориентированный</a:t>
            </a:r>
            <a:r>
              <a:rPr lang="ru-RU" sz="800" dirty="0" smtClean="0"/>
              <a:t> подход</a:t>
            </a:r>
            <a:endParaRPr lang="ru-RU" sz="800" dirty="0"/>
          </a:p>
        </p:txBody>
      </p:sp>
      <p:sp>
        <p:nvSpPr>
          <p:cNvPr id="31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Oval 31"/>
          <p:cNvSpPr/>
          <p:nvPr/>
        </p:nvSpPr>
        <p:spPr bwMode="auto">
          <a:xfrm rot="11902288">
            <a:off x="2946353" y="3968793"/>
            <a:ext cx="1044000" cy="166835"/>
          </a:xfrm>
          <a:prstGeom prst="ellipse">
            <a:avLst/>
          </a:prstGeom>
          <a:solidFill>
            <a:srgbClr val="E6B9B8">
              <a:alpha val="69000"/>
            </a:srgbClr>
          </a:solidFill>
          <a:ln w="9525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33" name="Oval 32"/>
          <p:cNvSpPr/>
          <p:nvPr/>
        </p:nvSpPr>
        <p:spPr bwMode="auto">
          <a:xfrm rot="9707165">
            <a:off x="2945480" y="3342383"/>
            <a:ext cx="1116000" cy="166835"/>
          </a:xfrm>
          <a:prstGeom prst="ellipse">
            <a:avLst/>
          </a:prstGeom>
          <a:solidFill>
            <a:srgbClr val="E6B9B8">
              <a:alpha val="69000"/>
            </a:srgbClr>
          </a:solidFill>
          <a:ln w="9525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34" name="Oval 33"/>
          <p:cNvSpPr/>
          <p:nvPr/>
        </p:nvSpPr>
        <p:spPr bwMode="auto">
          <a:xfrm rot="7553204">
            <a:off x="2498938" y="2902312"/>
            <a:ext cx="1201091" cy="217493"/>
          </a:xfrm>
          <a:prstGeom prst="ellipse">
            <a:avLst/>
          </a:prstGeom>
          <a:solidFill>
            <a:srgbClr val="E6B9B8">
              <a:alpha val="69000"/>
            </a:srgbClr>
          </a:solidFill>
          <a:ln w="9525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35" name="Oval invers 3"/>
          <p:cNvSpPr>
            <a:spLocks noChangeArrowheads="1"/>
          </p:cNvSpPr>
          <p:nvPr/>
        </p:nvSpPr>
        <p:spPr bwMode="gray">
          <a:xfrm>
            <a:off x="4032158" y="3808522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 smtClean="0">
                <a:solidFill>
                  <a:srgbClr val="345782"/>
                </a:solidFill>
              </a:rPr>
              <a:t>3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37" name="Oval invers 3"/>
          <p:cNvSpPr>
            <a:spLocks noChangeArrowheads="1"/>
          </p:cNvSpPr>
          <p:nvPr/>
        </p:nvSpPr>
        <p:spPr bwMode="gray">
          <a:xfrm>
            <a:off x="3395480" y="2188146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 smtClean="0">
                <a:solidFill>
                  <a:srgbClr val="345782"/>
                </a:solidFill>
              </a:rPr>
              <a:t>1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38" name="Oval invers 3"/>
          <p:cNvSpPr>
            <a:spLocks noChangeArrowheads="1"/>
          </p:cNvSpPr>
          <p:nvPr/>
        </p:nvSpPr>
        <p:spPr bwMode="gray">
          <a:xfrm>
            <a:off x="3843596" y="2828638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2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39" name="Oval invers 3"/>
          <p:cNvSpPr>
            <a:spLocks noChangeArrowheads="1"/>
          </p:cNvSpPr>
          <p:nvPr/>
        </p:nvSpPr>
        <p:spPr bwMode="gray">
          <a:xfrm>
            <a:off x="5624059" y="443081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 smtClean="0">
                <a:solidFill>
                  <a:srgbClr val="345782"/>
                </a:solidFill>
              </a:rPr>
              <a:t>3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40" name="Oval invers 3"/>
          <p:cNvSpPr>
            <a:spLocks noChangeArrowheads="1"/>
          </p:cNvSpPr>
          <p:nvPr/>
        </p:nvSpPr>
        <p:spPr bwMode="gray">
          <a:xfrm>
            <a:off x="5534733" y="1856617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 smtClean="0">
                <a:solidFill>
                  <a:srgbClr val="345782"/>
                </a:solidFill>
              </a:rPr>
              <a:t>1</a:t>
            </a:r>
            <a:endParaRPr lang="ru-RU" sz="1000" b="1" dirty="0">
              <a:solidFill>
                <a:srgbClr val="345782"/>
              </a:solidFill>
            </a:endParaRPr>
          </a:p>
        </p:txBody>
      </p:sp>
      <p:sp>
        <p:nvSpPr>
          <p:cNvPr id="41" name="Oval invers 3"/>
          <p:cNvSpPr>
            <a:spLocks noChangeArrowheads="1"/>
          </p:cNvSpPr>
          <p:nvPr/>
        </p:nvSpPr>
        <p:spPr bwMode="gray">
          <a:xfrm>
            <a:off x="5534733" y="2933234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2</a:t>
            </a:r>
            <a:endParaRPr lang="ru-RU" sz="1000" b="1" dirty="0">
              <a:solidFill>
                <a:srgbClr val="345782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143273" y="6542161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9F0D0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31273" y="6357450"/>
            <a:ext cx="1457325" cy="346505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800" dirty="0" smtClean="0">
                <a:solidFill>
                  <a:srgbClr val="000000"/>
                </a:solidFill>
                <a:latin typeface="+mj-lt"/>
                <a:cs typeface="Tahoma" pitchFamily="34" charset="0"/>
              </a:rPr>
              <a:t>Среднее по РФ значение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1888598" y="6573765"/>
            <a:ext cx="288000" cy="0"/>
          </a:xfrm>
          <a:prstGeom prst="lin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3432121" y="6517298"/>
            <a:ext cx="612000" cy="144000"/>
          </a:xfrm>
          <a:prstGeom prst="ellipse">
            <a:avLst/>
          </a:prstGeom>
          <a:solidFill>
            <a:srgbClr val="E6B9B8"/>
          </a:solidFill>
          <a:ln w="9525" cap="flat" cmpd="sng" algn="ctr">
            <a:solidFill>
              <a:srgbClr val="9F0D0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07906" y="6463403"/>
            <a:ext cx="3165997" cy="307777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algn="l"/>
            <a:r>
              <a:rPr lang="ru-RU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факторы с наибольшим количеством отставаний по регионам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309443" y="6402328"/>
            <a:ext cx="1303386" cy="346505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800" dirty="0" smtClean="0">
                <a:solidFill>
                  <a:srgbClr val="000000"/>
                </a:solidFill>
                <a:cs typeface="Tahoma" pitchFamily="34" charset="0"/>
              </a:rPr>
              <a:t>Целевое значение</a:t>
            </a:r>
          </a:p>
        </p:txBody>
      </p:sp>
    </p:spTree>
    <p:extLst>
      <p:ext uri="{BB962C8B-B14F-4D97-AF65-F5344CB8AC3E}">
        <p14:creationId xmlns:p14="http://schemas.microsoft.com/office/powerpoint/2010/main" val="38101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Рекомендации для улучшения: заключать "рамочные договоры"</a:t>
            </a:r>
            <a:endParaRPr lang="en-US" dirty="0"/>
          </a:p>
        </p:txBody>
      </p:sp>
      <p:sp>
        <p:nvSpPr>
          <p:cNvPr id="38" name="FlowTriangle"/>
          <p:cNvSpPr>
            <a:spLocks noChangeArrowheads="1"/>
          </p:cNvSpPr>
          <p:nvPr/>
        </p:nvSpPr>
        <p:spPr bwMode="gray">
          <a:xfrm rot="5400000">
            <a:off x="1539737" y="3713162"/>
            <a:ext cx="3505200" cy="2667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71223" y="1387890"/>
            <a:ext cx="1052755" cy="9296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Профиль отклонения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71223" y="2493040"/>
            <a:ext cx="1052755" cy="89654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err="1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Характерис-тика</a:t>
            </a:r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919247" y="2493039"/>
            <a:ext cx="1269546" cy="89654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Отсутствие возможности заключения "рамочных" договоров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71223" y="3613278"/>
            <a:ext cx="1052755" cy="26084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Масштаб</a:t>
            </a:r>
            <a:r>
              <a:rPr kumimoji="0" lang="ru-RU" sz="1200" b="0" i="0" u="none" strike="noStrike" cap="none" normalizeH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68678" y="3587152"/>
            <a:ext cx="1590309" cy="2492990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r>
              <a:rPr lang="ru-RU" sz="1000" dirty="0" smtClean="0">
                <a:solidFill>
                  <a:srgbClr val="9F0D02"/>
                </a:solidFill>
                <a:latin typeface="Arial" pitchFamily="34" charset="0"/>
                <a:cs typeface="Arial" pitchFamily="34" charset="0"/>
              </a:rPr>
              <a:t>24 региона</a:t>
            </a: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например: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Брянская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Новгородская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Воронежская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Республика </a:t>
            </a:r>
            <a:r>
              <a:rPr lang="ru-RU" sz="1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Карачаево-Черкессия</a:t>
            </a:r>
            <a:endParaRPr lang="ru-RU" sz="1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Тамбовская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Вологодская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Калужская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Архангельская область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739132" y="1387891"/>
            <a:ext cx="909888" cy="936000"/>
            <a:chOff x="2775549" y="2866657"/>
            <a:chExt cx="1845969" cy="1845970"/>
          </a:xfrm>
        </p:grpSpPr>
        <p:pic>
          <p:nvPicPr>
            <p:cNvPr id="17" name="Picture 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75549" y="2866657"/>
              <a:ext cx="1845969" cy="1845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8" name="Straight Connector 17"/>
            <p:cNvCxnSpPr/>
            <p:nvPr/>
          </p:nvCxnSpPr>
          <p:spPr bwMode="auto">
            <a:xfrm flipH="1">
              <a:off x="3652203" y="3095754"/>
              <a:ext cx="576000" cy="756000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" name="ColumnHeader"/>
          <p:cNvSpPr>
            <a:spLocks noChangeArrowheads="1"/>
          </p:cNvSpPr>
          <p:nvPr/>
        </p:nvSpPr>
        <p:spPr bwMode="gray">
          <a:xfrm>
            <a:off x="3467253" y="1421433"/>
            <a:ext cx="6009089" cy="307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lIns="0" tIns="45719" rIns="0" bIns="45719" anchor="b">
            <a:spAutoFit/>
          </a:bodyPr>
          <a:lstStyle/>
          <a:p>
            <a:pPr algn="ctr"/>
            <a:r>
              <a:rPr lang="ru-RU" sz="1400" b="1" dirty="0" smtClean="0"/>
              <a:t>Рекомендации на основе экспертизы </a:t>
            </a:r>
            <a:r>
              <a:rPr lang="ru-RU" sz="1400" b="1" dirty="0" err="1" smtClean="0"/>
              <a:t>РГ</a:t>
            </a:r>
            <a:endParaRPr lang="ru-RU" sz="1400" dirty="0" smtClean="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35253" y="1813460"/>
            <a:ext cx="5499523" cy="1107996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cs typeface="Tahoma" pitchFamily="34" charset="0"/>
              </a:rPr>
              <a:t>Заключать договоры на выполнение работ  по строительству линейных и стационарных объектов электроснабжения на планируемые объемы технологического присоединения ("рамочных" договоров") до получения заявок на технологическое присоединение</a:t>
            </a:r>
          </a:p>
          <a:p>
            <a:pPr marL="746125" lvl="2" indent="-174625">
              <a:buClr>
                <a:srgbClr val="345782"/>
              </a:buClr>
              <a:buSzPct val="100000"/>
              <a:buFont typeface="Arial"/>
              <a:buChar char="•"/>
            </a:pPr>
            <a:endParaRPr lang="ru-RU" sz="1200" dirty="0" smtClean="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467253" y="1790400"/>
            <a:ext cx="468000" cy="1152000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rgbClr val="95B3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200" dirty="0" smtClean="0"/>
              <a:t>  Сетевым организациям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467253" y="3037278"/>
            <a:ext cx="468000" cy="1152000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rgbClr val="95B3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200" dirty="0" smtClean="0"/>
              <a:t>  Субъектам РФ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3467253" y="2991613"/>
            <a:ext cx="6009089" cy="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976819" y="2991613"/>
            <a:ext cx="5499523" cy="923330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>
                <a:solidFill>
                  <a:srgbClr val="000000"/>
                </a:solidFill>
                <a:cs typeface="Tahoma" pitchFamily="34" charset="0"/>
              </a:rPr>
              <a:t>Провести мероприятие с участием представителей территориальных органов федеральных органов власти и сетевых организаций по обсуждению возможностей, рисков и проблемных вопросов при заключении "рамочных договоров"</a:t>
            </a:r>
          </a:p>
        </p:txBody>
      </p:sp>
      <p:sp>
        <p:nvSpPr>
          <p:cNvPr id="33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Rectangle 33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  <p:sp>
        <p:nvSpPr>
          <p:cNvPr id="42" name="Oval invers 2"/>
          <p:cNvSpPr>
            <a:spLocks noChangeArrowheads="1"/>
          </p:cNvSpPr>
          <p:nvPr/>
        </p:nvSpPr>
        <p:spPr bwMode="gray">
          <a:xfrm>
            <a:off x="1613526" y="2548460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4</a:t>
            </a:r>
            <a:endParaRPr lang="ru-RU" sz="1000" b="1" dirty="0">
              <a:solidFill>
                <a:srgbClr val="3457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Рекомендации для улучшения: упростить процедуру размещения объектов </a:t>
            </a:r>
            <a:r>
              <a:rPr lang="ru-RU" dirty="0" err="1" smtClean="0"/>
              <a:t>электросетевого</a:t>
            </a:r>
            <a:r>
              <a:rPr lang="ru-RU" dirty="0" smtClean="0"/>
              <a:t> хозяйства</a:t>
            </a:r>
            <a:endParaRPr lang="en-US" dirty="0"/>
          </a:p>
        </p:txBody>
      </p:sp>
      <p:sp>
        <p:nvSpPr>
          <p:cNvPr id="38" name="FlowTriangle"/>
          <p:cNvSpPr>
            <a:spLocks noChangeArrowheads="1"/>
          </p:cNvSpPr>
          <p:nvPr/>
        </p:nvSpPr>
        <p:spPr bwMode="gray">
          <a:xfrm rot="5400000">
            <a:off x="1580681" y="3713162"/>
            <a:ext cx="3505200" cy="2667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71223" y="1387890"/>
            <a:ext cx="1052755" cy="9296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Профиль отклонения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71223" y="2493040"/>
            <a:ext cx="1052755" cy="89654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err="1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Характерис-тика</a:t>
            </a:r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908336" y="2493039"/>
            <a:ext cx="1250651" cy="8965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19" rIns="0" bIns="45719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000" dirty="0" smtClean="0">
                <a:solidFill>
                  <a:srgbClr val="000000"/>
                </a:solidFill>
                <a:latin typeface="Arial"/>
                <a:cs typeface="Tahoma" pitchFamily="34" charset="0"/>
              </a:rPr>
              <a:t>Отсутствие возможности строительства объектов без оформления земельных участков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71223" y="3613278"/>
            <a:ext cx="1052755" cy="26084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Масштаб</a:t>
            </a:r>
            <a:r>
              <a:rPr kumimoji="0" lang="ru-RU" sz="1200" b="0" i="0" u="none" strike="noStrike" cap="none" normalizeH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68678" y="3587152"/>
            <a:ext cx="1590309" cy="2608406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r>
              <a:rPr lang="ru-RU" sz="1050" dirty="0" smtClean="0">
                <a:solidFill>
                  <a:srgbClr val="9F0D02"/>
                </a:solidFill>
                <a:latin typeface="Arial" pitchFamily="34" charset="0"/>
                <a:cs typeface="Arial" pitchFamily="34" charset="0"/>
              </a:rPr>
              <a:t>15 регионов</a:t>
            </a: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например: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Брянская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Новгородская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Тамбовская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Калужская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Иркутская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Красноярский край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Чеченская Республика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Калининградская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Курская область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660119" y="1371586"/>
            <a:ext cx="936000" cy="936000"/>
            <a:chOff x="5087937" y="2751137"/>
            <a:chExt cx="1993613" cy="1993613"/>
          </a:xfrm>
        </p:grpSpPr>
        <p:pic>
          <p:nvPicPr>
            <p:cNvPr id="28" name="Picture 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087937" y="2751137"/>
              <a:ext cx="1993613" cy="1993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9" name="Straight Connector 28"/>
            <p:cNvCxnSpPr/>
            <p:nvPr/>
          </p:nvCxnSpPr>
          <p:spPr bwMode="auto">
            <a:xfrm flipH="1" flipV="1">
              <a:off x="6086475" y="3746500"/>
              <a:ext cx="864000" cy="276646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" name="ColumnHeader"/>
          <p:cNvSpPr>
            <a:spLocks noChangeArrowheads="1"/>
          </p:cNvSpPr>
          <p:nvPr/>
        </p:nvSpPr>
        <p:spPr bwMode="gray">
          <a:xfrm>
            <a:off x="3467253" y="1421433"/>
            <a:ext cx="6009089" cy="307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lIns="0" tIns="45719" rIns="0" bIns="45719" anchor="b">
            <a:spAutoFit/>
          </a:bodyPr>
          <a:lstStyle/>
          <a:p>
            <a:pPr algn="ctr"/>
            <a:r>
              <a:rPr lang="ru-RU" sz="1400" b="1" dirty="0" smtClean="0"/>
              <a:t>Рекомендации на основе экспертизы </a:t>
            </a:r>
            <a:r>
              <a:rPr lang="ru-RU" sz="1400" b="1" dirty="0" err="1" smtClean="0"/>
              <a:t>РГ</a:t>
            </a:r>
            <a:endParaRPr lang="ru-RU" sz="1400" dirty="0" smtClean="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467253" y="1804183"/>
            <a:ext cx="468000" cy="972000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rgbClr val="95B3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ru-RU" sz="1200" dirty="0" smtClean="0"/>
              <a:t>  Субъектам РФ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76819" y="1758518"/>
            <a:ext cx="5499523" cy="1107996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/>
              <a:t>Установить порядок размещения объектов </a:t>
            </a:r>
            <a:r>
              <a:rPr lang="ru-RU" sz="1200" dirty="0" err="1" smtClean="0"/>
              <a:t>электросетевого</a:t>
            </a:r>
            <a:r>
              <a:rPr lang="ru-RU" sz="1200" dirty="0" smtClean="0"/>
              <a:t> хозяйства территориальными сетевыми организациями на землях или земельных участках, находящихся в государственной или муниципальной собственности, без предоставления земельных участков и установления сервитутов</a:t>
            </a:r>
          </a:p>
        </p:txBody>
      </p:sp>
      <p:sp>
        <p:nvSpPr>
          <p:cNvPr id="35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Rectangle 35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  <p:sp>
        <p:nvSpPr>
          <p:cNvPr id="40" name="Oval invers 2"/>
          <p:cNvSpPr>
            <a:spLocks noChangeArrowheads="1"/>
          </p:cNvSpPr>
          <p:nvPr/>
        </p:nvSpPr>
        <p:spPr bwMode="gray">
          <a:xfrm>
            <a:off x="1613526" y="2548460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6</a:t>
            </a:r>
            <a:endParaRPr lang="ru-RU" sz="1000" b="1" dirty="0">
              <a:solidFill>
                <a:srgbClr val="3457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0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71223" y="163513"/>
            <a:ext cx="8963554" cy="831850"/>
          </a:xfrm>
        </p:spPr>
        <p:txBody>
          <a:bodyPr/>
          <a:lstStyle/>
          <a:p>
            <a:r>
              <a:rPr lang="ru-RU" dirty="0" smtClean="0"/>
              <a:t>Рекомендации для улучшения: упростить процедуру строительства объектов </a:t>
            </a:r>
            <a:r>
              <a:rPr lang="ru-RU" dirty="0" err="1" smtClean="0"/>
              <a:t>электросетевого</a:t>
            </a:r>
            <a:r>
              <a:rPr lang="ru-RU" dirty="0" smtClean="0"/>
              <a:t> хозяйства</a:t>
            </a:r>
            <a:endParaRPr lang="en-US" dirty="0"/>
          </a:p>
        </p:txBody>
      </p:sp>
      <p:sp>
        <p:nvSpPr>
          <p:cNvPr id="38" name="FlowTriangle"/>
          <p:cNvSpPr>
            <a:spLocks noChangeArrowheads="1"/>
          </p:cNvSpPr>
          <p:nvPr/>
        </p:nvSpPr>
        <p:spPr bwMode="gray">
          <a:xfrm rot="5400000">
            <a:off x="1539737" y="3713162"/>
            <a:ext cx="3505200" cy="2667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44" name="ColumnHeader"/>
          <p:cNvSpPr>
            <a:spLocks noChangeArrowheads="1"/>
          </p:cNvSpPr>
          <p:nvPr/>
        </p:nvSpPr>
        <p:spPr bwMode="gray">
          <a:xfrm>
            <a:off x="3425688" y="1421433"/>
            <a:ext cx="6009089" cy="307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lIns="0" tIns="45719" rIns="0" bIns="45719" anchor="b">
            <a:spAutoFit/>
          </a:bodyPr>
          <a:lstStyle/>
          <a:p>
            <a:pPr algn="ctr"/>
            <a:r>
              <a:rPr lang="ru-RU" sz="1400" b="1" dirty="0" smtClean="0"/>
              <a:t>Рекомендации на основе экспертизы </a:t>
            </a:r>
            <a:r>
              <a:rPr lang="ru-RU" sz="1400" b="1" dirty="0" err="1" smtClean="0"/>
              <a:t>РГ</a:t>
            </a:r>
            <a:endParaRPr lang="ru-RU" sz="1400" dirty="0" smtClean="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71223" y="1387890"/>
            <a:ext cx="1052755" cy="9296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Профиль отклонения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71223" y="2493040"/>
            <a:ext cx="1052755" cy="89654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err="1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Характерис-тика</a:t>
            </a:r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866773" y="2493039"/>
            <a:ext cx="1332000" cy="89654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345782"/>
              </a:buClr>
              <a:buSzPct val="100000"/>
              <a:buFont typeface=""/>
            </a:pPr>
            <a:r>
              <a:rPr lang="ru-RU" sz="1000" dirty="0" smtClean="0">
                <a:solidFill>
                  <a:srgbClr val="000000"/>
                </a:solidFill>
                <a:cs typeface="Tahoma" pitchFamily="34" charset="0"/>
              </a:rPr>
              <a:t>Отсутствие </a:t>
            </a:r>
            <a:r>
              <a:rPr lang="ru-RU" sz="1000" dirty="0" err="1" smtClean="0">
                <a:solidFill>
                  <a:srgbClr val="000000"/>
                </a:solidFill>
                <a:cs typeface="Tahoma" pitchFamily="34" charset="0"/>
              </a:rPr>
              <a:t>НПА</a:t>
            </a:r>
            <a:r>
              <a:rPr lang="ru-RU" sz="1000" dirty="0" smtClean="0">
                <a:solidFill>
                  <a:srgbClr val="000000"/>
                </a:solidFill>
                <a:cs typeface="Tahoma" pitchFamily="34" charset="0"/>
              </a:rPr>
              <a:t>, позволяющего проводить строительные работы без получения разрешения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71223" y="3613278"/>
            <a:ext cx="1052755" cy="26084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ru-RU" sz="12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Масштаб</a:t>
            </a:r>
            <a:r>
              <a:rPr kumimoji="0" lang="ru-RU" sz="1200" b="0" i="0" u="none" strike="noStrike" cap="none" normalizeH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проблемы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68678" y="3587152"/>
            <a:ext cx="1590309" cy="2769989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r>
              <a:rPr lang="ru-RU" sz="1050" dirty="0" smtClean="0">
                <a:solidFill>
                  <a:srgbClr val="9F0D02"/>
                </a:solidFill>
                <a:latin typeface="Arial" pitchFamily="34" charset="0"/>
                <a:cs typeface="Arial" pitchFamily="34" charset="0"/>
              </a:rPr>
              <a:t>14 регионов</a:t>
            </a: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например: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Брянская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Новгородская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Иркутская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Красноярский край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Чеченская Республика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Ставропольский край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Воронежская область</a:t>
            </a:r>
          </a:p>
          <a:p>
            <a:pPr marL="1746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Республика </a:t>
            </a:r>
            <a:r>
              <a:rPr lang="ru-RU" sz="105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Карачаево-Черкессия</a:t>
            </a:r>
            <a:endParaRPr lang="ru-RU" sz="105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607867" y="1387890"/>
            <a:ext cx="936000" cy="936000"/>
            <a:chOff x="7453312" y="2744787"/>
            <a:chExt cx="1993613" cy="1993613"/>
          </a:xfrm>
        </p:grpSpPr>
        <p:pic>
          <p:nvPicPr>
            <p:cNvPr id="18" name="Picture 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453312" y="2744787"/>
              <a:ext cx="1993613" cy="1993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9" name="Straight Connector 18"/>
            <p:cNvCxnSpPr/>
            <p:nvPr/>
          </p:nvCxnSpPr>
          <p:spPr bwMode="auto">
            <a:xfrm flipH="1">
              <a:off x="8450262" y="3468687"/>
              <a:ext cx="858982" cy="271993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3935253" y="1813460"/>
            <a:ext cx="5499523" cy="923330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288925" lvl="1" indent="-174625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ru-RU" sz="1200" dirty="0" smtClean="0"/>
              <a:t>Предусмотреть в региональном законодательстве возможность строительства объектов </a:t>
            </a:r>
            <a:r>
              <a:rPr lang="ru-RU" sz="1200" dirty="0" err="1" smtClean="0"/>
              <a:t>электросетевого</a:t>
            </a:r>
            <a:r>
              <a:rPr lang="ru-RU" sz="1200" dirty="0" smtClean="0"/>
              <a:t> хозяйства сетевыми организациями напряжением не менее 20 кВ без получения разрешения на строительства</a:t>
            </a:r>
            <a:endParaRPr lang="ru-RU" sz="1200" dirty="0" smtClean="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467253" y="1790400"/>
            <a:ext cx="468000" cy="1152000"/>
          </a:xfrm>
          <a:prstGeom prst="rect">
            <a:avLst/>
          </a:prstGeom>
          <a:solidFill>
            <a:srgbClr val="95B3D7"/>
          </a:solidFill>
          <a:ln w="9525" cap="flat" cmpd="sng" algn="ctr">
            <a:solidFill>
              <a:srgbClr val="95B3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dirty="0" smtClean="0"/>
              <a:t> Субъектам РФ</a:t>
            </a:r>
            <a:endParaRPr kumimoji="0" lang="en-US" sz="12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30" name="Freeform 137"/>
          <p:cNvSpPr>
            <a:spLocks noEditPoints="1"/>
          </p:cNvSpPr>
          <p:nvPr/>
        </p:nvSpPr>
        <p:spPr bwMode="auto">
          <a:xfrm>
            <a:off x="9393209" y="340332"/>
            <a:ext cx="462893" cy="353641"/>
          </a:xfrm>
          <a:custGeom>
            <a:avLst/>
            <a:gdLst/>
            <a:ahLst/>
            <a:cxnLst>
              <a:cxn ang="0">
                <a:pos x="138" y="210"/>
              </a:cxn>
              <a:cxn ang="0">
                <a:pos x="192" y="118"/>
              </a:cxn>
              <a:cxn ang="0">
                <a:pos x="192" y="118"/>
              </a:cxn>
              <a:cxn ang="0">
                <a:pos x="246" y="24"/>
              </a:cxn>
              <a:cxn ang="0">
                <a:pos x="246" y="24"/>
              </a:cxn>
              <a:cxn ang="0">
                <a:pos x="248" y="18"/>
              </a:cxn>
              <a:cxn ang="0">
                <a:pos x="246" y="12"/>
              </a:cxn>
              <a:cxn ang="0">
                <a:pos x="244" y="6"/>
              </a:cxn>
              <a:cxn ang="0">
                <a:pos x="240" y="2"/>
              </a:cxn>
              <a:cxn ang="0">
                <a:pos x="240" y="2"/>
              </a:cxn>
              <a:cxn ang="0">
                <a:pos x="232" y="0"/>
              </a:cxn>
              <a:cxn ang="0">
                <a:pos x="232" y="0"/>
              </a:cxn>
              <a:cxn ang="0">
                <a:pos x="124" y="0"/>
              </a:cxn>
              <a:cxn ang="0">
                <a:pos x="16" y="0"/>
              </a:cxn>
              <a:cxn ang="0">
                <a:pos x="16" y="0"/>
              </a:cxn>
              <a:cxn ang="0">
                <a:pos x="10" y="2"/>
              </a:cxn>
              <a:cxn ang="0">
                <a:pos x="6" y="6"/>
              </a:cxn>
              <a:cxn ang="0">
                <a:pos x="2" y="10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4" y="26"/>
              </a:cxn>
              <a:cxn ang="0">
                <a:pos x="56" y="118"/>
              </a:cxn>
              <a:cxn ang="0">
                <a:pos x="56" y="118"/>
              </a:cxn>
              <a:cxn ang="0">
                <a:pos x="58" y="118"/>
              </a:cxn>
              <a:cxn ang="0">
                <a:pos x="110" y="210"/>
              </a:cxn>
              <a:cxn ang="0">
                <a:pos x="110" y="210"/>
              </a:cxn>
              <a:cxn ang="0">
                <a:pos x="114" y="214"/>
              </a:cxn>
              <a:cxn ang="0">
                <a:pos x="120" y="218"/>
              </a:cxn>
              <a:cxn ang="0">
                <a:pos x="126" y="218"/>
              </a:cxn>
              <a:cxn ang="0">
                <a:pos x="132" y="216"/>
              </a:cxn>
              <a:cxn ang="0">
                <a:pos x="132" y="216"/>
              </a:cxn>
              <a:cxn ang="0">
                <a:pos x="138" y="210"/>
              </a:cxn>
              <a:cxn ang="0">
                <a:pos x="138" y="210"/>
              </a:cxn>
              <a:cxn ang="0">
                <a:pos x="110" y="40"/>
              </a:cxn>
              <a:cxn ang="0">
                <a:pos x="140" y="40"/>
              </a:cxn>
              <a:cxn ang="0">
                <a:pos x="122" y="72"/>
              </a:cxn>
              <a:cxn ang="0">
                <a:pos x="168" y="62"/>
              </a:cxn>
              <a:cxn ang="0">
                <a:pos x="108" y="138"/>
              </a:cxn>
              <a:cxn ang="0">
                <a:pos x="128" y="84"/>
              </a:cxn>
              <a:cxn ang="0">
                <a:pos x="98" y="92"/>
              </a:cxn>
              <a:cxn ang="0">
                <a:pos x="110" y="40"/>
              </a:cxn>
              <a:cxn ang="0">
                <a:pos x="110" y="40"/>
              </a:cxn>
              <a:cxn ang="0">
                <a:pos x="164" y="102"/>
              </a:cxn>
              <a:cxn ang="0">
                <a:pos x="124" y="170"/>
              </a:cxn>
              <a:cxn ang="0">
                <a:pos x="84" y="102"/>
              </a:cxn>
              <a:cxn ang="0">
                <a:pos x="84" y="102"/>
              </a:cxn>
              <a:cxn ang="0">
                <a:pos x="84" y="102"/>
              </a:cxn>
              <a:cxn ang="0">
                <a:pos x="44" y="32"/>
              </a:cxn>
              <a:cxn ang="0">
                <a:pos x="124" y="32"/>
              </a:cxn>
              <a:cxn ang="0">
                <a:pos x="204" y="32"/>
              </a:cxn>
              <a:cxn ang="0">
                <a:pos x="164" y="102"/>
              </a:cxn>
              <a:cxn ang="0">
                <a:pos x="164" y="102"/>
              </a:cxn>
              <a:cxn ang="0">
                <a:pos x="164" y="102"/>
              </a:cxn>
            </a:cxnLst>
            <a:rect l="0" t="0" r="r" b="b"/>
            <a:pathLst>
              <a:path w="248" h="218">
                <a:moveTo>
                  <a:pt x="138" y="210"/>
                </a:moveTo>
                <a:lnTo>
                  <a:pt x="192" y="118"/>
                </a:lnTo>
                <a:lnTo>
                  <a:pt x="192" y="118"/>
                </a:lnTo>
                <a:lnTo>
                  <a:pt x="246" y="24"/>
                </a:lnTo>
                <a:lnTo>
                  <a:pt x="246" y="24"/>
                </a:lnTo>
                <a:lnTo>
                  <a:pt x="248" y="18"/>
                </a:lnTo>
                <a:lnTo>
                  <a:pt x="246" y="12"/>
                </a:lnTo>
                <a:lnTo>
                  <a:pt x="244" y="6"/>
                </a:lnTo>
                <a:lnTo>
                  <a:pt x="240" y="2"/>
                </a:lnTo>
                <a:lnTo>
                  <a:pt x="240" y="2"/>
                </a:lnTo>
                <a:lnTo>
                  <a:pt x="232" y="0"/>
                </a:lnTo>
                <a:lnTo>
                  <a:pt x="232" y="0"/>
                </a:lnTo>
                <a:lnTo>
                  <a:pt x="124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6"/>
                </a:lnTo>
                <a:lnTo>
                  <a:pt x="2" y="10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4" y="26"/>
                </a:lnTo>
                <a:lnTo>
                  <a:pt x="56" y="118"/>
                </a:lnTo>
                <a:lnTo>
                  <a:pt x="56" y="118"/>
                </a:lnTo>
                <a:lnTo>
                  <a:pt x="58" y="118"/>
                </a:lnTo>
                <a:lnTo>
                  <a:pt x="110" y="210"/>
                </a:lnTo>
                <a:lnTo>
                  <a:pt x="110" y="210"/>
                </a:lnTo>
                <a:lnTo>
                  <a:pt x="114" y="214"/>
                </a:lnTo>
                <a:lnTo>
                  <a:pt x="120" y="218"/>
                </a:lnTo>
                <a:lnTo>
                  <a:pt x="126" y="218"/>
                </a:lnTo>
                <a:lnTo>
                  <a:pt x="132" y="216"/>
                </a:lnTo>
                <a:lnTo>
                  <a:pt x="132" y="216"/>
                </a:lnTo>
                <a:lnTo>
                  <a:pt x="138" y="210"/>
                </a:lnTo>
                <a:lnTo>
                  <a:pt x="138" y="210"/>
                </a:lnTo>
                <a:close/>
                <a:moveTo>
                  <a:pt x="110" y="40"/>
                </a:moveTo>
                <a:lnTo>
                  <a:pt x="140" y="40"/>
                </a:lnTo>
                <a:lnTo>
                  <a:pt x="122" y="72"/>
                </a:lnTo>
                <a:lnTo>
                  <a:pt x="168" y="62"/>
                </a:lnTo>
                <a:lnTo>
                  <a:pt x="108" y="138"/>
                </a:lnTo>
                <a:lnTo>
                  <a:pt x="128" y="84"/>
                </a:lnTo>
                <a:lnTo>
                  <a:pt x="98" y="92"/>
                </a:lnTo>
                <a:lnTo>
                  <a:pt x="110" y="40"/>
                </a:lnTo>
                <a:lnTo>
                  <a:pt x="110" y="40"/>
                </a:lnTo>
                <a:close/>
                <a:moveTo>
                  <a:pt x="164" y="102"/>
                </a:moveTo>
                <a:lnTo>
                  <a:pt x="124" y="170"/>
                </a:lnTo>
                <a:lnTo>
                  <a:pt x="84" y="102"/>
                </a:lnTo>
                <a:lnTo>
                  <a:pt x="84" y="102"/>
                </a:lnTo>
                <a:lnTo>
                  <a:pt x="84" y="102"/>
                </a:lnTo>
                <a:lnTo>
                  <a:pt x="44" y="32"/>
                </a:lnTo>
                <a:lnTo>
                  <a:pt x="124" y="32"/>
                </a:lnTo>
                <a:lnTo>
                  <a:pt x="204" y="32"/>
                </a:lnTo>
                <a:lnTo>
                  <a:pt x="164" y="102"/>
                </a:lnTo>
                <a:lnTo>
                  <a:pt x="164" y="102"/>
                </a:lnTo>
                <a:lnTo>
                  <a:pt x="164" y="10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Rectangle 30"/>
          <p:cNvSpPr/>
          <p:nvPr/>
        </p:nvSpPr>
        <p:spPr bwMode="auto">
          <a:xfrm>
            <a:off x="8443971" y="-1232"/>
            <a:ext cx="1462029" cy="28125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ru-RU" sz="1200" b="1" i="1" dirty="0" err="1" smtClean="0">
                <a:solidFill>
                  <a:schemeClr val="bg1"/>
                </a:solidFill>
              </a:rPr>
              <a:t>ТП</a:t>
            </a:r>
            <a:r>
              <a:rPr lang="ru-RU" sz="1200" b="1" i="1" dirty="0" smtClean="0">
                <a:solidFill>
                  <a:schemeClr val="bg1"/>
                </a:solidFill>
              </a:rPr>
              <a:t> до 150 кВт</a:t>
            </a:r>
            <a:endParaRPr lang="en-US" sz="1200" b="1" i="1" dirty="0" smtClean="0">
              <a:solidFill>
                <a:schemeClr val="bg1"/>
              </a:solidFill>
            </a:endParaRPr>
          </a:p>
        </p:txBody>
      </p:sp>
      <p:sp>
        <p:nvSpPr>
          <p:cNvPr id="37" name="Oval invers 2"/>
          <p:cNvSpPr>
            <a:spLocks noChangeArrowheads="1"/>
          </p:cNvSpPr>
          <p:nvPr/>
        </p:nvSpPr>
        <p:spPr bwMode="gray">
          <a:xfrm>
            <a:off x="1613526" y="2548460"/>
            <a:ext cx="216000" cy="216000"/>
          </a:xfrm>
          <a:prstGeom prst="ellipse">
            <a:avLst/>
          </a:prstGeom>
          <a:solidFill>
            <a:srgbClr val="FFFFFF"/>
          </a:solidFill>
          <a:ln w="15875" algn="ctr">
            <a:solidFill>
              <a:srgbClr val="34578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b="1" dirty="0" smtClean="0">
                <a:solidFill>
                  <a:srgbClr val="345782"/>
                </a:solidFill>
              </a:rPr>
              <a:t>5</a:t>
            </a:r>
            <a:endParaRPr lang="ru-RU" sz="1000" b="1" dirty="0">
              <a:solidFill>
                <a:srgbClr val="3457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7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4&quot;&gt;&lt;elem m_fUsage=&quot;1.00000000000000000000E+000&quot;&gt;&lt;m_msothmcolidx val=&quot;0&quot;/&gt;&lt;m_rgb r=&quot;00&quot; g=&quot;4F&quot; b=&quot;7D&quot;/&gt;&lt;m_nBrightness val=&quot;0&quot;/&gt;&lt;/elem&gt;&lt;elem m_fUsage=&quot;9.00000000000000020000E-001&quot;&gt;&lt;m_msothmcolidx val=&quot;0&quot;/&gt;&lt;m_rgb r=&quot;00&quot; g=&quot;45&quot; b=&quot;6F&quot;/&gt;&lt;m_nBrightness val=&quot;0&quot;/&gt;&lt;/elem&gt;&lt;elem m_fUsage=&quot;8.10000000000000050000E-001&quot;&gt;&lt;m_msothmcolidx val=&quot;0&quot;/&gt;&lt;m_rgb r=&quot;02&quot; g=&quot;02&quot; b=&quot;6C&quot;/&gt;&lt;m_nBrightness val=&quot;0&quot;/&gt;&lt;/elem&gt;&lt;elem m_fUsage=&quot;7.29000000000000090000E-001&quot;&gt;&lt;m_msothmcolidx val=&quot;0&quot;/&gt;&lt;m_rgb r=&quot;04&quot; g=&quot;04&quot; b=&quot;C4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3ZORZhvQA6wUVUYsR9IH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SdMYL20SPmHEhr67liAs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7IIKWPGSwS3nwAdnyGMf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3GA0ZBQjesa.tnXdzKb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3YdICmSJ.Cv1XKHhWn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G6KSs4BRaWlbeT.Ixhx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fcr_rjSgO8V396B6afE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WJAVkvTyaeJv5onRQ1q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Fw_qccQTe0VYU0.dVhO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QBXDoHvRAWyEJBH2T0Em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dFjW9v5QYWvuoPn8qAs4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NwEMKvQXu2SSsDKOlis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qx8eFiRHKu_.6zGG5JN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YJ0Qfi0R62lv5MYVWi_Y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lbGCXsT.yMbHdy3yObB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ET.mSVQRZiWJtnsOWcCv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JwSsgWTaqzJg00AdIvV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hJju2OITvuViY03BkJGY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tqz1bD7Seetf6415y8p0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HtizhDSqWECiiovEIQs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tPe2UowS7CxRSsOWTimK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zvm87zfTaiHgGbDRZDFN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uh4JjsBQ_KNZup_ImENa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HMoEOfRACU4AnWaNVpP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Y2U5IuEQ7afho5l396JI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lRNFb0GT6mk2cY1n1Gzq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2pbTqhQJ2eP6U71Ie78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UtVlEUqQhqkFdR9V.BIr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UmumKmcRTuCevLxppOyx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_qDhp0XS2C4va1lQgilE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STYLE" val="CoverPag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V1Q1vreSPuARqFp_m05Z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1DXq9uHR5Ss.ZHq1ENXc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alnUVOQTnej_Vgh4pTYx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6nPpV36SyybFIqg5w_z5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t5Bq3k5SM2Wmen5l_R47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4XBemqZT0Wrzw4iQHMHd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yiOJRF8TCOnWK9JtBlP4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x5JAZJTOybFs3PoyKKw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hHhE6EQVirZrGY_nHT_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kKgtz4SJ.mWLt_s38l3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Cc4zrhwUUeEJ_nfap7FN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UDFjFMCSFC81iSLDECNB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bEYwyDTbq7Q6qkZ_Vkv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J3KA3jTVSlxhMzwD.cL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OwSC4vSwum1ra8NRv2I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6_S9wdSR.S0Qy7VlcWtz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VG6aD3HSeOziGa1zkVyB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F7QzJlwRumDHnPqKxn_K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u4HDz4UQvy4gi2HMmxdF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vMm2Y6ITkSMJLln6aLqF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433Yx_RmWlxLcrn7FQ7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zr0XBw3UCHgk4aompUQ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bUhuNLRCuzz4bR4Xd_Z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XuUPAd2QWKSiPamGflG_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5kgye3RXqHTc4EC8GuB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_mWxaaiT1yNrGfPZtn0j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uO8.KW_QQi5j8hHkt_JU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j3gEWZS6GHBXDM0RUrw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k0BAsKNR_2EKzMCC27Ha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cQI_yATQTS8HkbgZDtOQ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crTHuWRGSCZBNeyubWL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I166.oQzWvMxQOIvtiy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MeSmGpOQxuibqmzyefvP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m9Ja661SBOBys9wC8nV9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_ZL0XVZSY.T63UXF7oxN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w9ygYQyRxmqfzA_fnwq8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oz7KJORT0ybwy5XRrrkg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s9RQ73.T0GMZAKUPYqgx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ApNbTfSD.1UyLK1_wmL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fvHurGQeUm6DcLQ6wALW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fvHurGQeUm6DcLQ6wALW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G7OVSjBUewrDjULDHvB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5o1x1eqQ2OOGf0RBFETF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Letter Blank 3">
      <a:dk1>
        <a:srgbClr val="000000"/>
      </a:dk1>
      <a:lt1>
        <a:srgbClr val="FFFFFF"/>
      </a:lt1>
      <a:dk2>
        <a:srgbClr val="345782"/>
      </a:dk2>
      <a:lt2>
        <a:srgbClr val="808080"/>
      </a:lt2>
      <a:accent1>
        <a:srgbClr val="E2E2E2"/>
      </a:accent1>
      <a:accent2>
        <a:srgbClr val="C5DCDF"/>
      </a:accent2>
      <a:accent3>
        <a:srgbClr val="FFFFFF"/>
      </a:accent3>
      <a:accent4>
        <a:srgbClr val="000000"/>
      </a:accent4>
      <a:accent5>
        <a:srgbClr val="EEEEEE"/>
      </a:accent5>
      <a:accent6>
        <a:srgbClr val="B2C7CA"/>
      </a:accent6>
      <a:hlink>
        <a:srgbClr val="5D8BA7"/>
      </a:hlink>
      <a:folHlink>
        <a:srgbClr val="9CBDC8"/>
      </a:folHlink>
    </a:clrScheme>
    <a:fontScheme name="Custom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200" b="0" i="0" u="none" strike="noStrike" cap="none" normalizeH="0" baseline="0" dirty="0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/>
      <a:bodyPr wrap="none" lIns="91440" tIns="91440" rIns="91440" bIns="91440" rtlCol="0">
        <a:spAutoFit/>
      </a:bodyPr>
      <a:lstStyle>
        <a:defPPr algn="l">
          <a:defRPr sz="1200" dirty="0" smtClean="0">
            <a:solidFill>
              <a:srgbClr val="000000"/>
            </a:solidFill>
            <a:latin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3561</Words>
  <Application>Microsoft Office PowerPoint</Application>
  <PresentationFormat>Лист A4 (210x297 мм)</PresentationFormat>
  <Paragraphs>519</Paragraphs>
  <Slides>15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Tahoma</vt:lpstr>
      <vt:lpstr>Trebuchet MS</vt:lpstr>
      <vt:lpstr>blank</vt:lpstr>
      <vt:lpstr>think-cell Slide</vt:lpstr>
      <vt:lpstr>Chart</vt:lpstr>
      <vt:lpstr>Презентация PowerPoint</vt:lpstr>
      <vt:lpstr>Карта факторов: 10 ключевых факторов улучшения процесса технологического присоединения</vt:lpstr>
      <vt:lpstr>Оцифрованная факторная модель показывает  зависимость между длительностью и факторным баллом </vt:lpstr>
      <vt:lpstr>Целевая модель: Целевой срок ТП 90 дней  Модель создана на основе анализа показателей лучших практик и фокусных регионов</vt:lpstr>
      <vt:lpstr>Целевая модель: Целевой срок ТП 90 дней  Модель создана на основе анализа показателей лучших практик и фокусных регионов</vt:lpstr>
      <vt:lpstr>3 основные причины отставания от целевой модели:  отсутствие упрощенных процедур</vt:lpstr>
      <vt:lpstr>Рекомендации для улучшения: заключать "рамочные договоры"</vt:lpstr>
      <vt:lpstr>Рекомендации для улучшения: упростить процедуру размещения объектов электросетевого хозяйства</vt:lpstr>
      <vt:lpstr>Рекомендации для улучшения: упростить процедуру строительства объектов электросетевого хозяйства</vt:lpstr>
      <vt:lpstr>Рекомендации для факторов, не вошедших в типологию наиболее распространенных причин отставания (1/2)</vt:lpstr>
      <vt:lpstr>Рекомендации для факторов, не вошедших в типологию наиболее распространенных причин отставания (2/2)</vt:lpstr>
      <vt:lpstr> Сводная таблица рекомендаций (поручений)</vt:lpstr>
      <vt:lpstr>Механизмы внедрения факторов и практик на примерах Москвы и Санкт-Петербурга (1/2)</vt:lpstr>
      <vt:lpstr>Механизмы внедрения факторов и практик на примерах Москвы и Санкт-Петербурга (2/2)</vt:lpstr>
      <vt:lpstr>Дорожная карта по направлению "Подключение к электросетям" на 2016-2017 гг.</vt:lpstr>
    </vt:vector>
  </TitlesOfParts>
  <Company>The Boston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основе стратегии формирования – создание и управление платформой</dc:title>
  <dc:creator>Sidyakin Ilya</dc:creator>
  <cp:lastModifiedBy>Светлана Геннадьевна Салямова</cp:lastModifiedBy>
  <cp:revision>670</cp:revision>
  <dcterms:created xsi:type="dcterms:W3CDTF">2016-08-30T12:32:17Z</dcterms:created>
  <dcterms:modified xsi:type="dcterms:W3CDTF">2016-12-12T06:55:52Z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ASI_Dec2013</vt:lpwstr>
  </property>
  <property fmtid="{D5CDD505-2E9C-101B-9397-08002B2CF9AE}" pid="3" name="Template Name">
    <vt:lpwstr>A4</vt:lpwstr>
  </property>
  <property fmtid="{D5CDD505-2E9C-101B-9397-08002B2CF9AE}" pid="4" name="_NewReviewCycle">
    <vt:lpwstr/>
  </property>
</Properties>
</file>