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</p:sldMasterIdLst>
  <p:notesMasterIdLst>
    <p:notesMasterId r:id="rId4"/>
  </p:notesMasterIdLst>
  <p:sldIdLst>
    <p:sldId id="259" r:id="rId2"/>
    <p:sldId id="257" r:id="rId3"/>
  </p:sldIdLst>
  <p:sldSz cx="9906000" cy="6858000" type="A4"/>
  <p:notesSz cx="6797675" cy="9928225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86C0"/>
    <a:srgbClr val="345782"/>
    <a:srgbClr val="000000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3" autoAdjust="0"/>
    <p:restoredTop sz="94660"/>
  </p:normalViewPr>
  <p:slideViewPr>
    <p:cSldViewPr snapToGrid="0" snapToObjects="1" showGuides="1">
      <p:cViewPr varScale="1">
        <p:scale>
          <a:sx n="94" d="100"/>
          <a:sy n="94" d="100"/>
        </p:scale>
        <p:origin x="780" y="120"/>
      </p:cViewPr>
      <p:guideLst>
        <p:guide orient="horz" pos="2159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4925">
              <a:solidFill>
                <a:srgbClr val="345782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Light green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Medium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Light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</c:numCache>
            </c:numRef>
          </c:val>
        </c:ser>
        <c:ser>
          <c:idx val="7"/>
          <c:order val="7"/>
          <c:tx>
            <c:strRef>
              <c:f>Sheet1!$H$1</c:f>
              <c:strCache>
                <c:ptCount val="1"/>
                <c:pt idx="0">
                  <c:v>Medium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</c:numCache>
            </c:numRef>
          </c:val>
        </c:ser>
        <c:ser>
          <c:idx val="8"/>
          <c:order val="8"/>
          <c:tx>
            <c:strRef>
              <c:f>Sheet1!$I$1</c:f>
              <c:strCache>
                <c:ptCount val="1"/>
                <c:pt idx="0">
                  <c:v>Light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8"/>
              </c:numCache>
            </c:numRef>
          </c:val>
        </c:ser>
        <c:ser>
          <c:idx val="9"/>
          <c:order val="9"/>
          <c:tx>
            <c:strRef>
              <c:f>Sheet1!$J$1</c:f>
              <c:strCache>
                <c:ptCount val="1"/>
                <c:pt idx="0">
                  <c:v>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Sheet1!$J$2:$J$9</c:f>
              <c:numCache>
                <c:formatCode>General</c:formatCode>
                <c:ptCount val="8"/>
              </c:numCache>
            </c:numRef>
          </c:val>
        </c:ser>
        <c:ser>
          <c:idx val="10"/>
          <c:order val="10"/>
          <c:tx>
            <c:strRef>
              <c:f>Sheet1!$K$1</c:f>
              <c:strCache>
                <c:ptCount val="1"/>
                <c:pt idx="0">
                  <c:v>Medium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Sheet1!$K$2:$K$9</c:f>
              <c:numCache>
                <c:formatCode>General</c:formatCode>
                <c:ptCount val="8"/>
              </c:numCache>
            </c:numRef>
          </c:val>
        </c:ser>
        <c:ser>
          <c:idx val="11"/>
          <c:order val="11"/>
          <c:tx>
            <c:strRef>
              <c:f>Sheet1!$L$1</c:f>
              <c:strCache>
                <c:ptCount val="1"/>
                <c:pt idx="0">
                  <c:v>Light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Sheet1!$L$2:$L$9</c:f>
              <c:numCache>
                <c:formatCode>General</c:formatCode>
                <c:ptCount val="8"/>
              </c:numCache>
            </c:numRef>
          </c:val>
        </c:ser>
        <c:ser>
          <c:idx val="12"/>
          <c:order val="12"/>
          <c:tx>
            <c:strRef>
              <c:f>Sheet1!$M$1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Sheet1!$M$2:$M$9</c:f>
              <c:numCache>
                <c:formatCode>General</c:formatCode>
                <c:ptCount val="8"/>
              </c:numCache>
            </c:numRef>
          </c:val>
        </c:ser>
        <c:ser>
          <c:idx val="13"/>
          <c:order val="13"/>
          <c:tx>
            <c:strRef>
              <c:f>Sheet1!$N$1</c:f>
              <c:strCache>
                <c:ptCount val="1"/>
                <c:pt idx="0">
                  <c:v>Yellow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Sheet1!$N$2:$N$9</c:f>
              <c:numCache>
                <c:formatCode>General</c:formatCode>
                <c:ptCount val="8"/>
              </c:numCache>
            </c:numRef>
          </c:val>
        </c:ser>
        <c:ser>
          <c:idx val="14"/>
          <c:order val="14"/>
          <c:tx>
            <c:strRef>
              <c:f>Sheet1!$O$1</c:f>
              <c:strCache>
                <c:ptCount val="1"/>
                <c:pt idx="0">
                  <c:v>Medium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Sheet1!$O$2:$O$9</c:f>
              <c:numCache>
                <c:formatCode>General</c:formatCode>
                <c:ptCount val="8"/>
              </c:numCache>
            </c:numRef>
          </c:val>
        </c:ser>
        <c:ser>
          <c:idx val="15"/>
          <c:order val="15"/>
          <c:tx>
            <c:strRef>
              <c:f>Sheet1!$P$1</c:f>
              <c:strCache>
                <c:ptCount val="1"/>
                <c:pt idx="0">
                  <c:v>Light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Sheet1!$P$2:$P$9</c:f>
              <c:numCache>
                <c:formatCode>General</c:formatCode>
                <c:ptCount val="8"/>
              </c:numCache>
            </c:numRef>
          </c:val>
        </c:ser>
        <c:ser>
          <c:idx val="16"/>
          <c:order val="16"/>
          <c:tx>
            <c:strRef>
              <c:f>Sheet1!$Q$1</c:f>
              <c:strCache>
                <c:ptCount val="1"/>
                <c:pt idx="0">
                  <c:v>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Sheet1!$Q$2:$Q$9</c:f>
              <c:numCache>
                <c:formatCode>General</c:formatCode>
                <c:ptCount val="8"/>
              </c:numCache>
            </c:numRef>
          </c:val>
        </c:ser>
        <c:ser>
          <c:idx val="17"/>
          <c:order val="17"/>
          <c:tx>
            <c:strRef>
              <c:f>Sheet1!$R$1</c:f>
              <c:strCache>
                <c:ptCount val="1"/>
                <c:pt idx="0">
                  <c:v>Medium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Sheet1!$R$2:$R$9</c:f>
              <c:numCache>
                <c:formatCode>General</c:formatCode>
                <c:ptCount val="8"/>
              </c:numCache>
            </c:numRef>
          </c:val>
        </c:ser>
        <c:ser>
          <c:idx val="18"/>
          <c:order val="18"/>
          <c:tx>
            <c:strRef>
              <c:f>Sheet1!$S$1</c:f>
              <c:strCache>
                <c:ptCount val="1"/>
                <c:pt idx="0">
                  <c:v>Light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Sheet1!$S$2:$S$9</c:f>
              <c:numCache>
                <c:formatCode>General</c:formatCode>
                <c:ptCount val="8"/>
              </c:numCache>
            </c:numRef>
          </c:val>
        </c:ser>
        <c:ser>
          <c:idx val="19"/>
          <c:order val="19"/>
          <c:tx>
            <c:strRef>
              <c:f>Sheet1!$T$1</c:f>
              <c:strCache>
                <c:ptCount val="1"/>
                <c:pt idx="0">
                  <c:v>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Sheet1!$T$2:$T$9</c:f>
              <c:numCache>
                <c:formatCode>General</c:formatCode>
                <c:ptCount val="8"/>
              </c:numCache>
            </c:numRef>
          </c:val>
        </c:ser>
        <c:ser>
          <c:idx val="20"/>
          <c:order val="20"/>
          <c:tx>
            <c:strRef>
              <c:f>Sheet1!$U$1</c:f>
              <c:strCache>
                <c:ptCount val="1"/>
                <c:pt idx="0">
                  <c:v>Medium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Sheet1!$U$2:$U$9</c:f>
              <c:numCache>
                <c:formatCode>General</c:formatCode>
                <c:ptCount val="8"/>
              </c:numCache>
            </c:numRef>
          </c:val>
        </c:ser>
        <c:ser>
          <c:idx val="21"/>
          <c:order val="21"/>
          <c:tx>
            <c:strRef>
              <c:f>Sheet1!$V$1</c:f>
              <c:strCache>
                <c:ptCount val="1"/>
                <c:pt idx="0">
                  <c:v>Light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Автоматизация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Упрощенное получение разрешения на строительство</c:v>
                </c:pt>
                <c:pt idx="3">
                  <c:v>Гибкость механизмов согласования земли</c:v>
                </c:pt>
                <c:pt idx="4">
                  <c:v>Степень кооперации муниципалитетов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Удобство и прозрачность прохождения процесса для потребителя</c:v>
                </c:pt>
              </c:strCache>
            </c:strRef>
          </c:cat>
          <c:val>
            <c:numRef>
              <c:f>Sheet1!$V$2:$V$9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189145088"/>
        <c:axId val="-1189141824"/>
      </c:radarChart>
      <c:catAx>
        <c:axId val="-118914508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-1189141824"/>
        <c:crosses val="autoZero"/>
        <c:auto val="1"/>
        <c:lblAlgn val="ctr"/>
        <c:lblOffset val="100"/>
        <c:noMultiLvlLbl val="0"/>
      </c:catAx>
      <c:valAx>
        <c:axId val="-1189141824"/>
        <c:scaling>
          <c:orientation val="minMax"/>
          <c:max val="5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-118914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4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50" descr="BCG_Logotype_Regular_r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850" y="5840413"/>
            <a:ext cx="4178300" cy="252412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 userDrawn="1"/>
        </p:nvGrpSpPr>
        <p:grpSpPr>
          <a:xfrm>
            <a:off x="243840" y="476250"/>
            <a:ext cx="9616440" cy="6381750"/>
            <a:chOff x="243840" y="476250"/>
            <a:chExt cx="9616440" cy="638175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243840" y="731520"/>
              <a:ext cx="961644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pic>
          <p:nvPicPr>
            <p:cNvPr id="5" name="Picture 5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71621" y="1741488"/>
              <a:ext cx="2736850" cy="511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8313" y="476250"/>
              <a:ext cx="2733675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/>
            <p:cNvPicPr/>
            <p:nvPr userDrawn="1"/>
          </p:nvPicPr>
          <p:blipFill>
            <a:blip r:embed="rId8" cstate="print"/>
            <a:srcRect/>
            <a:stretch>
              <a:fillRect/>
            </a:stretch>
          </p:blipFill>
          <p:spPr>
            <a:xfrm>
              <a:off x="6144728" y="5554447"/>
              <a:ext cx="1201264" cy="749922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 userDrawn="1"/>
        </p:nvSpPr>
        <p:spPr bwMode="auto">
          <a:xfrm>
            <a:off x="468313" y="6637020"/>
            <a:ext cx="667067" cy="2057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4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1224" y="1509714"/>
            <a:ext cx="8963555" cy="4613275"/>
          </a:xfrm>
        </p:spPr>
        <p:txBody>
          <a:bodyPr/>
          <a:lstStyle>
            <a:lvl3pPr>
              <a:buFont typeface="Trebuchet MS" pitchFamily="34" charset="0"/>
              <a:buChar char="—"/>
              <a:defRPr/>
            </a:lvl3pPr>
            <a:lvl4pPr>
              <a:buFont typeface="Trebuchet MS" pitchFamily="34" charset="0"/>
              <a:buChar char="—"/>
              <a:defRPr/>
            </a:lvl4pPr>
            <a:lvl5pPr>
              <a:buFont typeface="Trebuchet MS" pitchFamily="34" charset="0"/>
              <a:buChar char="—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1223" y="163513"/>
            <a:ext cx="8963554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223" y="1509714"/>
            <a:ext cx="8963554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9282949" y="6610226"/>
            <a:ext cx="190896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889000">
              <a:spcBef>
                <a:spcPct val="0"/>
              </a:spcBef>
            </a:pPr>
            <a:fld id="{0AAE6F06-DF1F-4AFE-8A52-B806E3E9D437}" type="slidenum">
              <a:rPr lang="en-GB" sz="900">
                <a:solidFill>
                  <a:srgbClr val="000000"/>
                </a:solidFill>
              </a:rPr>
              <a:pPr algn="r" defTabSz="889000">
                <a:spcBef>
                  <a:spcPct val="0"/>
                </a:spcBef>
              </a:pPr>
              <a:t>‹#›</a:t>
            </a:fld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8" name="Rectangle 122"/>
          <p:cNvSpPr>
            <a:spLocks noChangeArrowheads="1"/>
          </p:cNvSpPr>
          <p:nvPr userDrawn="1"/>
        </p:nvSpPr>
        <p:spPr bwMode="auto">
          <a:xfrm>
            <a:off x="471223" y="989013"/>
            <a:ext cx="8963554" cy="5556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tIns="91440" bIns="91440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</p:sldLayoutIdLst>
  <p:txStyles>
    <p:titleStyle>
      <a:lvl1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5782"/>
          </a:solidFill>
          <a:latin typeface="+mj-lt"/>
          <a:ea typeface="Tahoma" pitchFamily="34" charset="0"/>
          <a:cs typeface="Tahoma" pitchFamily="34" charset="0"/>
        </a:defRPr>
      </a:lvl1pPr>
      <a:lvl2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defRPr sz="1600" b="1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1pPr>
      <a:lvl2pPr marL="444500" indent="-222250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Char char="•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2pPr>
      <a:lvl3pPr marL="889000" indent="-222250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3pPr>
      <a:lvl4pPr marL="1338263" indent="-227013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4pPr>
      <a:lvl5pPr marL="19986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5pPr>
      <a:lvl6pPr marL="24558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1.emf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oleObject" Target="../embeddings/oleObject4.bin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tags" Target="../tags/tag9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Соединительная линия уступом 14"/>
          <p:cNvCxnSpPr>
            <a:stCxn id="165" idx="1"/>
          </p:cNvCxnSpPr>
          <p:nvPr/>
        </p:nvCxnSpPr>
        <p:spPr bwMode="auto">
          <a:xfrm rot="10800000">
            <a:off x="7435569" y="1161678"/>
            <a:ext cx="58133" cy="662987"/>
          </a:xfrm>
          <a:prstGeom prst="bentConnector2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tangle 123"/>
          <p:cNvSpPr/>
          <p:nvPr/>
        </p:nvSpPr>
        <p:spPr bwMode="auto">
          <a:xfrm>
            <a:off x="6026320" y="3123592"/>
            <a:ext cx="1295963" cy="144655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Оптимизация процедур</a:t>
            </a:r>
          </a:p>
        </p:txBody>
      </p:sp>
      <p:cxnSp>
        <p:nvCxnSpPr>
          <p:cNvPr id="9" name="Соединительная линия уступом 8"/>
          <p:cNvCxnSpPr>
            <a:endCxn id="118" idx="1"/>
          </p:cNvCxnSpPr>
          <p:nvPr/>
        </p:nvCxnSpPr>
        <p:spPr bwMode="auto">
          <a:xfrm rot="16200000" flipH="1">
            <a:off x="3316980" y="2695429"/>
            <a:ext cx="2785858" cy="102598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5" name="Object 1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6" y="-147002"/>
            <a:ext cx="9799673" cy="831850"/>
          </a:xfrm>
          <a:noFill/>
          <a:effectLst/>
        </p:spPr>
        <p:txBody>
          <a:bodyPr wrap="square"/>
          <a:lstStyle/>
          <a:p>
            <a:pPr lvl="0"/>
            <a:r>
              <a:rPr lang="ru-RU" sz="1800" u="sng" dirty="0" smtClean="0"/>
              <a:t>Карта факторов:</a:t>
            </a:r>
            <a:r>
              <a:rPr lang="ru-RU" sz="1800" dirty="0" smtClean="0"/>
              <a:t> ключевые факторы, влияющие на скорость и стоимость подключения к инфраструктуре теплоснабжения, водоснабжения и водоотведения</a:t>
            </a:r>
            <a:endParaRPr lang="ru-RU" sz="1800" b="0" strike="sngStrike" dirty="0" smtClean="0">
              <a:latin typeface="Arial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87374" y="6715374"/>
            <a:ext cx="8909050" cy="1368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lvl="1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endParaRPr lang="en-US" sz="7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712438" y="662131"/>
            <a:ext cx="6410481" cy="28125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lIns="68415" tIns="68415" rIns="68415" bIns="68415" anchor="ctr"/>
          <a:lstStyle/>
          <a:p>
            <a:pPr marL="252000" marR="0" indent="0" algn="ctr" defTabSz="684154" fontAlgn="base">
              <a:buSzPct val="100000"/>
            </a:pPr>
            <a:r>
              <a:rPr lang="ru-RU" sz="1050" b="1" dirty="0" smtClean="0">
                <a:solidFill>
                  <a:srgbClr val="1F497D"/>
                </a:solidFill>
              </a:rPr>
              <a:t>Подключение к инфраструктуре теплоснабжения, водоснабжения и водоотведения</a:t>
            </a:r>
            <a:endParaRPr lang="en-US" sz="1050" b="1" dirty="0" smtClean="0">
              <a:solidFill>
                <a:srgbClr val="1F497D"/>
              </a:solidFill>
            </a:endParaRPr>
          </a:p>
        </p:txBody>
      </p:sp>
      <p:sp>
        <p:nvSpPr>
          <p:cNvPr id="89" name="ValueChainStarter"/>
          <p:cNvSpPr/>
          <p:nvPr/>
        </p:nvSpPr>
        <p:spPr bwMode="auto">
          <a:xfrm>
            <a:off x="4639621" y="1068108"/>
            <a:ext cx="2854081" cy="281255"/>
          </a:xfrm>
          <a:prstGeom prst="chevron">
            <a:avLst>
              <a:gd name="adj" fmla="val 28571"/>
            </a:avLst>
          </a:prstGeom>
          <a:solidFill>
            <a:srgbClr val="EEA632"/>
          </a:solidFill>
          <a:ln w="9525" cap="flat" cmpd="sng" algn="ctr">
            <a:solidFill>
              <a:srgbClr val="EEA6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52000"/>
            <a:r>
              <a:rPr lang="ru-RU" sz="1000" b="1" dirty="0" smtClean="0">
                <a:solidFill>
                  <a:schemeClr val="bg1"/>
                </a:solidFill>
              </a:rPr>
              <a:t>Выполнение мероприятий</a:t>
            </a:r>
          </a:p>
        </p:txBody>
      </p:sp>
      <p:sp>
        <p:nvSpPr>
          <p:cNvPr id="92" name="ValueChainStarter"/>
          <p:cNvSpPr/>
          <p:nvPr/>
        </p:nvSpPr>
        <p:spPr bwMode="auto">
          <a:xfrm>
            <a:off x="7425080" y="1068108"/>
            <a:ext cx="2203950" cy="281255"/>
          </a:xfrm>
          <a:prstGeom prst="chevron">
            <a:avLst>
              <a:gd name="adj" fmla="val 28571"/>
            </a:avLst>
          </a:prstGeom>
          <a:solidFill>
            <a:srgbClr val="5BAD82"/>
          </a:solidFill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Пуск 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6772" y="1435196"/>
            <a:ext cx="719162" cy="1113988"/>
          </a:xfrm>
          <a:prstGeom prst="rect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/>
              <a:t>Определение РСО, к </a:t>
            </a:r>
            <a:r>
              <a:rPr lang="ru-RU" sz="800" b="1" dirty="0" smtClean="0"/>
              <a:t>сетям которой </a:t>
            </a:r>
            <a:r>
              <a:rPr lang="ru-RU" sz="800" b="1" dirty="0"/>
              <a:t>будет осуществляться </a:t>
            </a:r>
            <a:r>
              <a:rPr lang="ru-RU" sz="800" b="1" dirty="0" smtClean="0"/>
              <a:t>ТП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2436006" y="3687863"/>
            <a:ext cx="1030174" cy="779731"/>
          </a:xfrm>
          <a:prstGeom prst="rect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Получение договора на подключение к инфраструктуре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2430795" y="4568962"/>
            <a:ext cx="1040596" cy="560476"/>
          </a:xfrm>
          <a:prstGeom prst="rect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Заключение договора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416772" y="1277453"/>
            <a:ext cx="59740" cy="866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2763684" y="1277453"/>
            <a:ext cx="59740" cy="866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926501" y="1262745"/>
            <a:ext cx="59740" cy="866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cxnSp>
        <p:nvCxnSpPr>
          <p:cNvPr id="114" name="Elbow Connector 96"/>
          <p:cNvCxnSpPr>
            <a:endCxn id="100" idx="1"/>
          </p:cNvCxnSpPr>
          <p:nvPr/>
        </p:nvCxnSpPr>
        <p:spPr bwMode="auto">
          <a:xfrm rot="16200000" flipH="1">
            <a:off x="625828" y="3044232"/>
            <a:ext cx="3495401" cy="114534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Elbow Connector 141"/>
          <p:cNvCxnSpPr>
            <a:stCxn id="72" idx="0"/>
            <a:endCxn id="87" idx="2"/>
          </p:cNvCxnSpPr>
          <p:nvPr/>
        </p:nvCxnSpPr>
        <p:spPr bwMode="auto">
          <a:xfrm rot="5400000" flipH="1" flipV="1">
            <a:off x="3008239" y="-836895"/>
            <a:ext cx="129158" cy="368972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3457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Elbow Connector 142"/>
          <p:cNvCxnSpPr>
            <a:stCxn id="92" idx="0"/>
            <a:endCxn id="87" idx="2"/>
          </p:cNvCxnSpPr>
          <p:nvPr/>
        </p:nvCxnSpPr>
        <p:spPr bwMode="auto">
          <a:xfrm rot="16200000" flipV="1">
            <a:off x="6639917" y="-778852"/>
            <a:ext cx="124722" cy="356919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3457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Elbow Connector 144"/>
          <p:cNvCxnSpPr>
            <a:stCxn id="73" idx="0"/>
            <a:endCxn id="87" idx="2"/>
          </p:cNvCxnSpPr>
          <p:nvPr/>
        </p:nvCxnSpPr>
        <p:spPr bwMode="auto">
          <a:xfrm rot="5400000" flipH="1" flipV="1">
            <a:off x="4112485" y="267350"/>
            <a:ext cx="129158" cy="148123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3457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6732596" y="1042180"/>
            <a:ext cx="852949" cy="307183"/>
          </a:xfrm>
          <a:prstGeom prst="ellipse">
            <a:avLst/>
          </a:prstGeom>
          <a:solidFill>
            <a:srgbClr val="DCC05A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/>
              <a:t>н</a:t>
            </a:r>
            <a:r>
              <a:rPr lang="ru-RU" sz="800" dirty="0" smtClean="0"/>
              <a:t>е более 18 </a:t>
            </a:r>
          </a:p>
          <a:p>
            <a:pPr algn="ctr" defTabSz="889000" fontAlgn="base"/>
            <a:r>
              <a:rPr lang="ru-RU" sz="800" dirty="0" smtClean="0"/>
              <a:t>месяцев</a:t>
            </a:r>
            <a:endParaRPr lang="en-US" sz="800" dirty="0" err="1" smtClean="0"/>
          </a:p>
        </p:txBody>
      </p:sp>
      <p:sp>
        <p:nvSpPr>
          <p:cNvPr id="150" name="Rectangle 66"/>
          <p:cNvSpPr/>
          <p:nvPr/>
        </p:nvSpPr>
        <p:spPr bwMode="auto">
          <a:xfrm>
            <a:off x="416772" y="2750080"/>
            <a:ext cx="719162" cy="1114254"/>
          </a:xfrm>
          <a:prstGeom prst="rect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/>
              <a:t>Получение </a:t>
            </a:r>
            <a:r>
              <a:rPr lang="ru-RU" sz="800" b="1" dirty="0" smtClean="0"/>
              <a:t>тех. условий ТП</a:t>
            </a:r>
            <a:endParaRPr lang="ru-RU" sz="800" dirty="0" smtClean="0"/>
          </a:p>
        </p:txBody>
      </p:sp>
      <p:sp>
        <p:nvSpPr>
          <p:cNvPr id="161" name="TextBox 160"/>
          <p:cNvSpPr txBox="1"/>
          <p:nvPr/>
        </p:nvSpPr>
        <p:spPr>
          <a:xfrm>
            <a:off x="1164595" y="1690107"/>
            <a:ext cx="1111180" cy="2437590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600" dirty="0" smtClean="0">
                <a:latin typeface="Tahoma" pitchFamily="34" charset="0"/>
                <a:cs typeface="Tahoma" pitchFamily="34" charset="0"/>
              </a:rPr>
              <a:t>Наличие информации о доступной мощности с возможностью детализации;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600" dirty="0">
                <a:latin typeface="Tahoma" pitchFamily="34" charset="0"/>
                <a:cs typeface="Tahoma" pitchFamily="34" charset="0"/>
              </a:rPr>
              <a:t>Наличие </a:t>
            </a:r>
            <a:r>
              <a:rPr lang="ru-RU" sz="600" dirty="0" smtClean="0">
                <a:latin typeface="Tahoma" pitchFamily="34" charset="0"/>
                <a:cs typeface="Tahoma" pitchFamily="34" charset="0"/>
              </a:rPr>
              <a:t>публикаций </a:t>
            </a:r>
            <a:r>
              <a:rPr lang="ru-RU" sz="600" dirty="0">
                <a:latin typeface="Tahoma" pitchFamily="34" charset="0"/>
                <a:cs typeface="Tahoma" pitchFamily="34" charset="0"/>
              </a:rPr>
              <a:t>на сайте РСО информации об исчерпывающем перечне документов, необходимых к представлению (с примером заполнения</a:t>
            </a:r>
            <a:r>
              <a:rPr lang="ru-RU" sz="600" dirty="0" smtClean="0">
                <a:latin typeface="Tahoma" pitchFamily="34" charset="0"/>
                <a:cs typeface="Tahoma" pitchFamily="34" charset="0"/>
              </a:rPr>
              <a:t>);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600" dirty="0">
                <a:latin typeface="Tahoma" pitchFamily="34" charset="0"/>
                <a:cs typeface="Tahoma" pitchFamily="34" charset="0"/>
              </a:rPr>
              <a:t>Наличие в открытом доступе на сайте субъекта РФ информации о возможности подключения нагрузки заявителя в выбранной точке подключения в привязке к земельному </a:t>
            </a:r>
            <a:r>
              <a:rPr lang="ru-RU" sz="600" dirty="0" smtClean="0">
                <a:latin typeface="Tahoma" pitchFamily="34" charset="0"/>
                <a:cs typeface="Tahoma" pitchFamily="34" charset="0"/>
              </a:rPr>
              <a:t>участку;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600" dirty="0">
                <a:latin typeface="Tahoma" pitchFamily="34" charset="0"/>
                <a:cs typeface="Tahoma" pitchFamily="34" charset="0"/>
              </a:rPr>
              <a:t>Наличие «горячей линии» по вопросам </a:t>
            </a:r>
            <a:r>
              <a:rPr lang="ru-RU" sz="600" dirty="0" smtClean="0">
                <a:latin typeface="Tahoma" pitchFamily="34" charset="0"/>
                <a:cs typeface="Tahoma" pitchFamily="34" charset="0"/>
              </a:rPr>
              <a:t>подключения;</a:t>
            </a:r>
            <a:endParaRPr lang="ru-RU" sz="600" dirty="0">
              <a:latin typeface="Tahoma" pitchFamily="34" charset="0"/>
              <a:cs typeface="Tahoma" pitchFamily="34" charset="0"/>
            </a:endParaRP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600" dirty="0">
                <a:latin typeface="Tahoma" pitchFamily="34" charset="0"/>
                <a:cs typeface="Tahoma" pitchFamily="34" charset="0"/>
              </a:rPr>
              <a:t>Наличие оцифрованных схем </a:t>
            </a:r>
            <a:r>
              <a:rPr lang="ru-RU" sz="600" dirty="0" err="1">
                <a:latin typeface="Tahoma" pitchFamily="34" charset="0"/>
                <a:cs typeface="Tahoma" pitchFamily="34" charset="0"/>
              </a:rPr>
              <a:t>ресурсонабжения</a:t>
            </a:r>
            <a:r>
              <a:rPr lang="ru-RU" sz="600" dirty="0">
                <a:latin typeface="Tahoma" pitchFamily="34" charset="0"/>
                <a:cs typeface="Tahoma" pitchFamily="34" charset="0"/>
              </a:rPr>
              <a:t> сети региона с размещением информации на сайте (с учетом законодательства о государственной тайне</a:t>
            </a:r>
            <a:r>
              <a:rPr lang="ru-RU" sz="6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ru-RU" sz="600" dirty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cxnSp>
        <p:nvCxnSpPr>
          <p:cNvPr id="162" name="Прямая соединительная линия 51"/>
          <p:cNvCxnSpPr>
            <a:endCxn id="96" idx="1"/>
          </p:cNvCxnSpPr>
          <p:nvPr/>
        </p:nvCxnSpPr>
        <p:spPr bwMode="auto">
          <a:xfrm flipV="1">
            <a:off x="2310531" y="4077729"/>
            <a:ext cx="125475" cy="3606"/>
          </a:xfrm>
          <a:prstGeom prst="straightConnector1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Rectangle 73"/>
          <p:cNvSpPr/>
          <p:nvPr/>
        </p:nvSpPr>
        <p:spPr bwMode="auto">
          <a:xfrm>
            <a:off x="7493701" y="1469547"/>
            <a:ext cx="993176" cy="710233"/>
          </a:xfrm>
          <a:prstGeom prst="rect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Проверка выполнения заявителем условий подключения</a:t>
            </a:r>
          </a:p>
        </p:txBody>
      </p:sp>
      <p:sp>
        <p:nvSpPr>
          <p:cNvPr id="67" name="Rectangle 148"/>
          <p:cNvSpPr/>
          <p:nvPr/>
        </p:nvSpPr>
        <p:spPr bwMode="auto">
          <a:xfrm>
            <a:off x="531531" y="5420536"/>
            <a:ext cx="862482" cy="820063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687" rIns="0" bIns="45687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indent="0" algn="ctr" defTabSz="888360" fontAlgn="base">
              <a:lnSpc>
                <a:spcPct val="90000"/>
              </a:lnSpc>
            </a:pPr>
            <a:r>
              <a:rPr lang="ru-RU" sz="900" b="1" dirty="0" err="1" smtClean="0">
                <a:solidFill>
                  <a:schemeClr val="bg1"/>
                </a:solidFill>
              </a:rPr>
              <a:t>Обеспечива-ющие</a:t>
            </a:r>
            <a:r>
              <a:rPr lang="ru-RU" sz="900" b="1" dirty="0" smtClean="0">
                <a:solidFill>
                  <a:schemeClr val="bg1"/>
                </a:solidFill>
              </a:rPr>
              <a:t> факторы</a:t>
            </a:r>
            <a:endParaRPr lang="en-US" sz="900" b="1" dirty="0" smtClean="0">
              <a:solidFill>
                <a:schemeClr val="bg1"/>
              </a:solidFill>
            </a:endParaRPr>
          </a:p>
        </p:txBody>
      </p:sp>
      <p:sp>
        <p:nvSpPr>
          <p:cNvPr id="68" name="Rectangle 176"/>
          <p:cNvSpPr/>
          <p:nvPr/>
        </p:nvSpPr>
        <p:spPr bwMode="auto">
          <a:xfrm>
            <a:off x="526163" y="6273359"/>
            <a:ext cx="867850" cy="4996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687" rIns="0" bIns="45687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indent="0" algn="ctr" defTabSz="888360" fontAlgn="base"/>
            <a:r>
              <a:rPr lang="ru-RU" sz="900" b="1" dirty="0" smtClean="0">
                <a:solidFill>
                  <a:schemeClr val="bg1"/>
                </a:solidFill>
              </a:rPr>
              <a:t>Описание модельного объекта</a:t>
            </a:r>
            <a:endParaRPr lang="en-US" sz="900" b="1" dirty="0" smtClean="0">
              <a:solidFill>
                <a:schemeClr val="bg1"/>
              </a:solidFill>
            </a:endParaRPr>
          </a:p>
        </p:txBody>
      </p:sp>
      <p:sp>
        <p:nvSpPr>
          <p:cNvPr id="71" name="Rectangle 180"/>
          <p:cNvSpPr/>
          <p:nvPr/>
        </p:nvSpPr>
        <p:spPr bwMode="auto">
          <a:xfrm>
            <a:off x="1458469" y="6287403"/>
            <a:ext cx="8079628" cy="485650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52000" lvl="1" indent="-171450" algn="just" defTabSz="888360" fontAlgn="base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700" dirty="0"/>
              <a:t>Объект в сфере теплоснабжения с нагрузкой до 1,5 Гкал/час при наличии технической возможности </a:t>
            </a:r>
            <a:r>
              <a:rPr lang="ru-RU" sz="700" dirty="0" smtClean="0"/>
              <a:t>подключения*</a:t>
            </a:r>
          </a:p>
          <a:p>
            <a:pPr marL="252000" lvl="1" indent="-171450" algn="just" defTabSz="888360" fontAlgn="base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700" dirty="0"/>
              <a:t>Объект в сфере водоснабжения и водоотведения с нагрузкой не более 10 м</a:t>
            </a:r>
            <a:r>
              <a:rPr lang="ru-RU" sz="700" baseline="30000" dirty="0"/>
              <a:t>3</a:t>
            </a:r>
            <a:r>
              <a:rPr lang="ru-RU" sz="700" dirty="0"/>
              <a:t>/час при наличии технической возможности </a:t>
            </a:r>
            <a:r>
              <a:rPr lang="ru-RU" sz="700" dirty="0" smtClean="0"/>
              <a:t>подключения*</a:t>
            </a:r>
          </a:p>
          <a:p>
            <a:pPr marL="252000" lvl="1" indent="-171450" algn="just" defTabSz="888360" fontAlgn="base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endParaRPr lang="ru-RU" sz="700" dirty="0" smtClean="0"/>
          </a:p>
          <a:p>
            <a:pPr marL="80550" lvl="1" algn="just" defTabSz="888360" fontAlgn="base">
              <a:buClr>
                <a:srgbClr val="345782"/>
              </a:buClr>
              <a:buSzPct val="100000"/>
            </a:pPr>
            <a:r>
              <a:rPr lang="ru-RU" sz="700" dirty="0" smtClean="0"/>
              <a:t>*возможно распространение на всех заявителей вне зависимости от величины подключаемой нагрузки</a:t>
            </a:r>
          </a:p>
        </p:txBody>
      </p:sp>
      <p:sp>
        <p:nvSpPr>
          <p:cNvPr id="73" name="ValueChainStarter"/>
          <p:cNvSpPr/>
          <p:nvPr/>
        </p:nvSpPr>
        <p:spPr bwMode="auto">
          <a:xfrm>
            <a:off x="2323522" y="1072544"/>
            <a:ext cx="2306212" cy="281255"/>
          </a:xfrm>
          <a:prstGeom prst="chevron">
            <a:avLst>
              <a:gd name="adj" fmla="val 28571"/>
            </a:avLst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52000"/>
            <a:r>
              <a:rPr lang="ru-RU" sz="1000" b="1" dirty="0" smtClean="0">
                <a:solidFill>
                  <a:schemeClr val="bg1"/>
                </a:solidFill>
              </a:rPr>
              <a:t>Заключение договора</a:t>
            </a:r>
          </a:p>
        </p:txBody>
      </p:sp>
      <p:cxnSp>
        <p:nvCxnSpPr>
          <p:cNvPr id="76" name="Elbow Connector 144"/>
          <p:cNvCxnSpPr>
            <a:stCxn id="89" idx="0"/>
            <a:endCxn id="87" idx="2"/>
          </p:cNvCxnSpPr>
          <p:nvPr/>
        </p:nvCxnSpPr>
        <p:spPr bwMode="auto">
          <a:xfrm rot="16200000" flipV="1">
            <a:off x="5409720" y="451345"/>
            <a:ext cx="124722" cy="110880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3457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ValueChainStarter"/>
          <p:cNvSpPr/>
          <p:nvPr/>
        </p:nvSpPr>
        <p:spPr bwMode="auto">
          <a:xfrm>
            <a:off x="222637" y="1072544"/>
            <a:ext cx="2090999" cy="281255"/>
          </a:xfrm>
          <a:prstGeom prst="homePlate">
            <a:avLst>
              <a:gd name="adj" fmla="val 28571"/>
            </a:avLst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000" b="1" dirty="0" smtClean="0">
                <a:solidFill>
                  <a:schemeClr val="bg1"/>
                </a:solidFill>
              </a:rPr>
              <a:t>До заключения договора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1458470" y="5420537"/>
            <a:ext cx="8079629" cy="8200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lvl="1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</a:rPr>
              <a:t>Участие </a:t>
            </a:r>
            <a:r>
              <a:rPr lang="ru-RU" sz="700" dirty="0">
                <a:solidFill>
                  <a:srgbClr val="000000"/>
                </a:solidFill>
              </a:rPr>
              <a:t>Администрации </a:t>
            </a:r>
            <a:r>
              <a:rPr lang="ru-RU" sz="700" dirty="0" smtClean="0">
                <a:solidFill>
                  <a:srgbClr val="000000"/>
                </a:solidFill>
              </a:rPr>
              <a:t>региона</a:t>
            </a:r>
            <a:r>
              <a:rPr lang="en-US" sz="700" dirty="0" smtClean="0">
                <a:solidFill>
                  <a:srgbClr val="000000"/>
                </a:solidFill>
              </a:rPr>
              <a:t> </a:t>
            </a:r>
            <a:r>
              <a:rPr lang="ru-RU" sz="700" dirty="0" smtClean="0">
                <a:solidFill>
                  <a:srgbClr val="000000"/>
                </a:solidFill>
              </a:rPr>
              <a:t>и органов местного самоуправления </a:t>
            </a:r>
            <a:r>
              <a:rPr lang="ru-RU" sz="700" dirty="0">
                <a:solidFill>
                  <a:srgbClr val="000000"/>
                </a:solidFill>
              </a:rPr>
              <a:t>в ускорении процесса получения необходимых </a:t>
            </a:r>
            <a:r>
              <a:rPr lang="ru-RU" sz="700" dirty="0" smtClean="0">
                <a:solidFill>
                  <a:srgbClr val="000000"/>
                </a:solidFill>
              </a:rPr>
              <a:t>согласований;</a:t>
            </a:r>
          </a:p>
          <a:p>
            <a:pPr marL="174625" lvl="1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</a:rPr>
              <a:t>Подготовка </a:t>
            </a:r>
            <a:r>
              <a:rPr lang="ru-RU" sz="700" dirty="0">
                <a:solidFill>
                  <a:srgbClr val="000000"/>
                </a:solidFill>
              </a:rPr>
              <a:t>и реализация на уровне Губернатора комплекса мер, направленных на сокращение сроков регистрации </a:t>
            </a:r>
            <a:r>
              <a:rPr lang="ru-RU" sz="700" dirty="0" smtClean="0">
                <a:solidFill>
                  <a:srgbClr val="000000"/>
                </a:solidFill>
              </a:rPr>
              <a:t>имущества </a:t>
            </a:r>
            <a:r>
              <a:rPr lang="ru-RU" sz="700" dirty="0">
                <a:solidFill>
                  <a:srgbClr val="000000"/>
                </a:solidFill>
              </a:rPr>
              <a:t>и других разрешений для РСО на региональном и местном </a:t>
            </a:r>
            <a:r>
              <a:rPr lang="ru-RU" sz="700" dirty="0" smtClean="0">
                <a:solidFill>
                  <a:srgbClr val="000000"/>
                </a:solidFill>
              </a:rPr>
              <a:t>уровнях;</a:t>
            </a:r>
          </a:p>
          <a:p>
            <a:pPr marL="174625" lvl="1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/>
              <a:t>Наличие утвержденных схем тепло-, водоснабжения и инвестиционных программ регулирующих организаций;</a:t>
            </a:r>
          </a:p>
          <a:p>
            <a:pPr marL="174625" lvl="1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</a:rPr>
              <a:t>Утверждение платы за технологическое присоединение;</a:t>
            </a:r>
          </a:p>
          <a:p>
            <a:pPr marL="174625" lvl="1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</a:rPr>
              <a:t>Создание </a:t>
            </a:r>
            <a:r>
              <a:rPr lang="en-US" sz="700" dirty="0" smtClean="0">
                <a:solidFill>
                  <a:srgbClr val="000000"/>
                </a:solidFill>
              </a:rPr>
              <a:t>IT-</a:t>
            </a:r>
            <a:r>
              <a:rPr lang="ru-RU" sz="700" dirty="0" smtClean="0">
                <a:solidFill>
                  <a:srgbClr val="000000"/>
                </a:solidFill>
              </a:rPr>
              <a:t>инфраструктуры для </a:t>
            </a:r>
            <a:r>
              <a:rPr lang="ru-RU" sz="700" dirty="0">
                <a:solidFill>
                  <a:srgbClr val="000000"/>
                </a:solidFill>
              </a:rPr>
              <a:t>возможности подачи онлайн-заявки на </a:t>
            </a:r>
            <a:r>
              <a:rPr lang="ru-RU" sz="700" dirty="0" smtClean="0">
                <a:solidFill>
                  <a:srgbClr val="000000"/>
                </a:solidFill>
              </a:rPr>
              <a:t>подключение посредством сети Интернет;</a:t>
            </a:r>
          </a:p>
          <a:p>
            <a:pPr marL="174625" lvl="1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>
                <a:solidFill>
                  <a:srgbClr val="000000"/>
                </a:solidFill>
              </a:rPr>
              <a:t>Наличие интернет-портала с легко доступной и актуальной информацией с возможностью наблюдать статус исполнения заявки в интерактивном </a:t>
            </a:r>
            <a:r>
              <a:rPr lang="ru-RU" sz="700" dirty="0" smtClean="0">
                <a:solidFill>
                  <a:srgbClr val="000000"/>
                </a:solidFill>
              </a:rPr>
              <a:t>режиме.</a:t>
            </a:r>
            <a:endParaRPr lang="ru-RU" sz="700" dirty="0">
              <a:solidFill>
                <a:srgbClr val="000000"/>
              </a:solidFill>
            </a:endParaRPr>
          </a:p>
        </p:txBody>
      </p:sp>
      <p:sp>
        <p:nvSpPr>
          <p:cNvPr id="172" name="Rectangle 95"/>
          <p:cNvSpPr/>
          <p:nvPr/>
        </p:nvSpPr>
        <p:spPr bwMode="auto">
          <a:xfrm>
            <a:off x="2438987" y="1528204"/>
            <a:ext cx="1030174" cy="511305"/>
          </a:xfrm>
          <a:prstGeom prst="rect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Подача заявки на подключение</a:t>
            </a:r>
          </a:p>
        </p:txBody>
      </p:sp>
      <p:cxnSp>
        <p:nvCxnSpPr>
          <p:cNvPr id="121" name="Прямая соединительная линия 120"/>
          <p:cNvCxnSpPr>
            <a:endCxn id="172" idx="1"/>
          </p:cNvCxnSpPr>
          <p:nvPr/>
        </p:nvCxnSpPr>
        <p:spPr bwMode="auto">
          <a:xfrm>
            <a:off x="2316261" y="1783857"/>
            <a:ext cx="122726" cy="0"/>
          </a:xfrm>
          <a:prstGeom prst="line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164595" y="4363639"/>
            <a:ext cx="1047697" cy="860235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600" dirty="0" smtClean="0">
                <a:latin typeface="Tahoma" pitchFamily="34" charset="0"/>
                <a:cs typeface="Tahoma" pitchFamily="34" charset="0"/>
              </a:rPr>
              <a:t>Наличие калькулятора на </a:t>
            </a:r>
            <a:r>
              <a:rPr lang="ru-RU" sz="600" dirty="0">
                <a:latin typeface="Tahoma" pitchFamily="34" charset="0"/>
                <a:cs typeface="Tahoma" pitchFamily="34" charset="0"/>
              </a:rPr>
              <a:t>сайте субъекта </a:t>
            </a:r>
            <a:r>
              <a:rPr lang="ru-RU" sz="600" dirty="0" smtClean="0">
                <a:latin typeface="Tahoma" pitchFamily="34" charset="0"/>
                <a:cs typeface="Tahoma" pitchFamily="34" charset="0"/>
              </a:rPr>
              <a:t>РФ и РСО, </a:t>
            </a:r>
            <a:r>
              <a:rPr lang="ru-RU" sz="600" dirty="0">
                <a:latin typeface="Tahoma" pitchFamily="34" charset="0"/>
                <a:cs typeface="Tahoma" pitchFamily="34" charset="0"/>
              </a:rPr>
              <a:t>позволяющего примерно рассчитать плату за подключение исходя из определенной точки подключения и </a:t>
            </a:r>
            <a:r>
              <a:rPr lang="ru-RU" sz="600" dirty="0" smtClean="0">
                <a:latin typeface="Tahoma" pitchFamily="34" charset="0"/>
                <a:cs typeface="Tahoma" pitchFamily="34" charset="0"/>
              </a:rPr>
              <a:t>с учётом нагрузки заявителя</a:t>
            </a:r>
            <a:endParaRPr lang="ru-RU" sz="600" dirty="0">
              <a:latin typeface="Tahoma" pitchFamily="34" charset="0"/>
              <a:cs typeface="Tahoma" pitchFamily="34" charset="0"/>
            </a:endParaRPr>
          </a:p>
          <a:p>
            <a:pPr marL="72000" lvl="1" indent="-72000">
              <a:buClr>
                <a:srgbClr val="345782"/>
              </a:buClr>
              <a:buSzPct val="100000"/>
              <a:buFont typeface="Arial"/>
              <a:buChar char="•"/>
            </a:pPr>
            <a:endParaRPr lang="ru-RU" sz="55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8" name="Rectangle 123"/>
          <p:cNvSpPr/>
          <p:nvPr/>
        </p:nvSpPr>
        <p:spPr bwMode="auto">
          <a:xfrm>
            <a:off x="1167545" y="1425753"/>
            <a:ext cx="1096789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Информационное обеспечение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477375" y="1846497"/>
            <a:ext cx="1128187" cy="1006429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0" lvl="1">
              <a:buClr>
                <a:srgbClr val="345782"/>
              </a:buClr>
              <a:buSzPct val="100000"/>
            </a:pPr>
            <a:r>
              <a:rPr lang="ru-RU" sz="700" dirty="0" smtClean="0">
                <a:latin typeface="Tahoma" pitchFamily="34" charset="0"/>
                <a:cs typeface="Tahoma" pitchFamily="34" charset="0"/>
              </a:rPr>
              <a:t>Подача </a:t>
            </a:r>
            <a:r>
              <a:rPr lang="ru-RU" sz="700" dirty="0">
                <a:latin typeface="Tahoma" pitchFamily="34" charset="0"/>
                <a:cs typeface="Tahoma" pitchFamily="34" charset="0"/>
              </a:rPr>
              <a:t>заявки следующих формах: </a:t>
            </a:r>
          </a:p>
          <a:p>
            <a:pPr marL="90000" lvl="1" indent="-90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7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700" dirty="0">
                <a:latin typeface="Tahoma" pitchFamily="34" charset="0"/>
                <a:cs typeface="Tahoma" pitchFamily="34" charset="0"/>
              </a:rPr>
              <a:t>электронной форме</a:t>
            </a:r>
            <a:r>
              <a:rPr lang="ru-RU" sz="700" dirty="0" smtClean="0">
                <a:latin typeface="Tahoma" pitchFamily="34" charset="0"/>
                <a:cs typeface="Tahoma" pitchFamily="34" charset="0"/>
              </a:rPr>
              <a:t>, с использованием квалифицированной цифровой подписи; </a:t>
            </a:r>
            <a:endParaRPr lang="ru-RU" sz="700" dirty="0">
              <a:latin typeface="Tahoma" pitchFamily="34" charset="0"/>
              <a:cs typeface="Tahoma" pitchFamily="34" charset="0"/>
            </a:endParaRPr>
          </a:p>
          <a:p>
            <a:pPr marL="90000" lvl="1" indent="-90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700" dirty="0" smtClean="0">
                <a:latin typeface="Tahoma" pitchFamily="34" charset="0"/>
                <a:cs typeface="Tahoma" pitchFamily="34" charset="0"/>
              </a:rPr>
              <a:t>почтовым отправлением;</a:t>
            </a:r>
            <a:endParaRPr lang="ru-RU" sz="700" dirty="0">
              <a:latin typeface="Tahoma" pitchFamily="34" charset="0"/>
              <a:cs typeface="Tahoma" pitchFamily="34" charset="0"/>
            </a:endParaRPr>
          </a:p>
          <a:p>
            <a:pPr marL="90000" lvl="1" indent="-90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700" dirty="0" smtClean="0">
                <a:latin typeface="Tahoma" pitchFamily="34" charset="0"/>
                <a:cs typeface="Tahoma" pitchFamily="34" charset="0"/>
              </a:rPr>
              <a:t>нарочно.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484730" y="3361119"/>
            <a:ext cx="1117600" cy="1006429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90000" lvl="1" indent="-9000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>
                <a:latin typeface="Tahoma" pitchFamily="34" charset="0"/>
                <a:cs typeface="Tahoma" pitchFamily="34" charset="0"/>
              </a:rPr>
              <a:t>Проведение </a:t>
            </a:r>
            <a:r>
              <a:rPr lang="ru-RU" sz="700" dirty="0" smtClean="0">
                <a:latin typeface="Tahoma" pitchFamily="34" charset="0"/>
                <a:cs typeface="Tahoma" pitchFamily="34" charset="0"/>
              </a:rPr>
              <a:t>технической </a:t>
            </a:r>
            <a:r>
              <a:rPr lang="ru-RU" sz="700" dirty="0">
                <a:latin typeface="Tahoma" pitchFamily="34" charset="0"/>
                <a:cs typeface="Tahoma" pitchFamily="34" charset="0"/>
              </a:rPr>
              <a:t>комиссии по определению </a:t>
            </a:r>
            <a:r>
              <a:rPr lang="ru-RU" sz="700" dirty="0" smtClean="0">
                <a:latin typeface="Tahoma" pitchFamily="34" charset="0"/>
                <a:cs typeface="Tahoma" pitchFamily="34" charset="0"/>
              </a:rPr>
              <a:t>возможности </a:t>
            </a:r>
            <a:r>
              <a:rPr lang="ru-RU" sz="700" dirty="0">
                <a:latin typeface="Tahoma" pitchFamily="34" charset="0"/>
                <a:cs typeface="Tahoma" pitchFamily="34" charset="0"/>
              </a:rPr>
              <a:t>подключения </a:t>
            </a:r>
            <a:r>
              <a:rPr lang="ru-RU" sz="700" dirty="0" smtClean="0">
                <a:latin typeface="Tahoma" pitchFamily="34" charset="0"/>
                <a:cs typeface="Tahoma" pitchFamily="34" charset="0"/>
              </a:rPr>
              <a:t>при участии заявителя с раскрытием информации о принятых мерах.</a:t>
            </a:r>
            <a:endParaRPr lang="ru-RU" sz="7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8" name="Rectangle 93"/>
          <p:cNvSpPr/>
          <p:nvPr/>
        </p:nvSpPr>
        <p:spPr bwMode="auto">
          <a:xfrm>
            <a:off x="2437454" y="2858125"/>
            <a:ext cx="1028287" cy="703688"/>
          </a:xfrm>
          <a:prstGeom prst="rect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9" rIns="0" bIns="4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/>
              <a:t>Анализ документов на комплектность РСО </a:t>
            </a:r>
            <a:endParaRPr lang="ru-RU" sz="800" dirty="0" smtClean="0"/>
          </a:p>
        </p:txBody>
      </p:sp>
      <p:cxnSp>
        <p:nvCxnSpPr>
          <p:cNvPr id="111" name="Прямая соединительная линия 110"/>
          <p:cNvCxnSpPr>
            <a:endCxn id="108" idx="1"/>
          </p:cNvCxnSpPr>
          <p:nvPr/>
        </p:nvCxnSpPr>
        <p:spPr bwMode="auto">
          <a:xfrm>
            <a:off x="2313636" y="3209969"/>
            <a:ext cx="123818" cy="0"/>
          </a:xfrm>
          <a:prstGeom prst="line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Oval 145"/>
          <p:cNvSpPr/>
          <p:nvPr/>
        </p:nvSpPr>
        <p:spPr bwMode="auto">
          <a:xfrm>
            <a:off x="4177064" y="1099848"/>
            <a:ext cx="495014" cy="226646"/>
          </a:xfrm>
          <a:prstGeom prst="ellipse">
            <a:avLst/>
          </a:prstGeom>
          <a:solidFill>
            <a:srgbClr val="DCC05A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40 </a:t>
            </a:r>
            <a:r>
              <a:rPr lang="ru-RU" sz="800" dirty="0" err="1" smtClean="0"/>
              <a:t>дн</a:t>
            </a:r>
            <a:r>
              <a:rPr lang="ru-RU" sz="800" dirty="0" smtClean="0"/>
              <a:t>*.</a:t>
            </a:r>
            <a:endParaRPr lang="en-US" sz="800" dirty="0" err="1"/>
          </a:p>
        </p:txBody>
      </p:sp>
      <p:sp>
        <p:nvSpPr>
          <p:cNvPr id="99" name="Rectangle 96"/>
          <p:cNvSpPr/>
          <p:nvPr/>
        </p:nvSpPr>
        <p:spPr bwMode="auto">
          <a:xfrm>
            <a:off x="4755402" y="1538328"/>
            <a:ext cx="1168320" cy="719504"/>
          </a:xfrm>
          <a:prstGeom prst="rect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/>
              <a:t>Разработка ПСД, согласование, получение разрешения на строительство</a:t>
            </a:r>
          </a:p>
        </p:txBody>
      </p:sp>
      <p:cxnSp>
        <p:nvCxnSpPr>
          <p:cNvPr id="112" name="Прямая соединительная линия 111"/>
          <p:cNvCxnSpPr>
            <a:stCxn id="99" idx="1"/>
          </p:cNvCxnSpPr>
          <p:nvPr/>
        </p:nvCxnSpPr>
        <p:spPr bwMode="auto">
          <a:xfrm flipH="1">
            <a:off x="4658610" y="1898080"/>
            <a:ext cx="96792" cy="0"/>
          </a:xfrm>
          <a:prstGeom prst="line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Rectangle 96"/>
          <p:cNvSpPr/>
          <p:nvPr/>
        </p:nvSpPr>
        <p:spPr bwMode="auto">
          <a:xfrm>
            <a:off x="4761208" y="2371819"/>
            <a:ext cx="1162514" cy="935388"/>
          </a:xfrm>
          <a:prstGeom prst="rect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Выполнение строительно-монтажных работ заявителем и организация мероприятий </a:t>
            </a:r>
          </a:p>
        </p:txBody>
      </p:sp>
      <p:cxnSp>
        <p:nvCxnSpPr>
          <p:cNvPr id="117" name="Прямая соединительная линия 116"/>
          <p:cNvCxnSpPr/>
          <p:nvPr/>
        </p:nvCxnSpPr>
        <p:spPr bwMode="auto">
          <a:xfrm flipH="1">
            <a:off x="4653265" y="2664815"/>
            <a:ext cx="107943" cy="0"/>
          </a:xfrm>
          <a:prstGeom prst="line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96"/>
          <p:cNvSpPr/>
          <p:nvPr/>
        </p:nvSpPr>
        <p:spPr bwMode="auto">
          <a:xfrm>
            <a:off x="4761208" y="3496249"/>
            <a:ext cx="1168320" cy="1286816"/>
          </a:xfrm>
          <a:prstGeom prst="rect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/>
              <a:t>Организация заявителем мероприятий по </a:t>
            </a:r>
            <a:r>
              <a:rPr lang="ru-RU" sz="800" b="1" dirty="0" smtClean="0"/>
              <a:t>сдаче подключения в промышленную эксплуатацию в </a:t>
            </a:r>
            <a:r>
              <a:rPr lang="ru-RU" sz="800" b="1" dirty="0"/>
              <a:t>границах своего земельного </a:t>
            </a:r>
            <a:r>
              <a:rPr lang="ru-RU" sz="800" b="1" dirty="0" smtClean="0"/>
              <a:t>участка</a:t>
            </a:r>
            <a:endParaRPr lang="ru-RU" sz="800" b="1" dirty="0"/>
          </a:p>
        </p:txBody>
      </p:sp>
      <p:sp>
        <p:nvSpPr>
          <p:cNvPr id="119" name="Rectangle 73"/>
          <p:cNvSpPr/>
          <p:nvPr/>
        </p:nvSpPr>
        <p:spPr bwMode="auto">
          <a:xfrm>
            <a:off x="7493700" y="2257832"/>
            <a:ext cx="993177" cy="753033"/>
          </a:xfrm>
          <a:prstGeom prst="rect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Направление заявителю акта о выполнении ТУ</a:t>
            </a:r>
          </a:p>
        </p:txBody>
      </p:sp>
      <p:sp>
        <p:nvSpPr>
          <p:cNvPr id="120" name="Rectangle 73"/>
          <p:cNvSpPr/>
          <p:nvPr/>
        </p:nvSpPr>
        <p:spPr bwMode="auto">
          <a:xfrm>
            <a:off x="7493701" y="3119133"/>
            <a:ext cx="993176" cy="272166"/>
          </a:xfrm>
          <a:prstGeom prst="rect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750" b="1" dirty="0" smtClean="0"/>
              <a:t>Подключение объекта заявителя</a:t>
            </a:r>
          </a:p>
        </p:txBody>
      </p:sp>
      <p:sp>
        <p:nvSpPr>
          <p:cNvPr id="122" name="Rectangle 73"/>
          <p:cNvSpPr/>
          <p:nvPr/>
        </p:nvSpPr>
        <p:spPr bwMode="auto">
          <a:xfrm>
            <a:off x="7493700" y="3451022"/>
            <a:ext cx="993177" cy="1190753"/>
          </a:xfrm>
          <a:prstGeom prst="rect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750" b="1" dirty="0" smtClean="0"/>
              <a:t>Направление заявителю актов ТП, разграничения балансовой принадлежности и эксплуатационной ответственности</a:t>
            </a:r>
          </a:p>
        </p:txBody>
      </p:sp>
      <p:cxnSp>
        <p:nvCxnSpPr>
          <p:cNvPr id="17" name="Соединительная линия уступом 16"/>
          <p:cNvCxnSpPr>
            <a:stCxn id="119" idx="1"/>
          </p:cNvCxnSpPr>
          <p:nvPr/>
        </p:nvCxnSpPr>
        <p:spPr bwMode="auto">
          <a:xfrm rot="10800000">
            <a:off x="7435568" y="2021051"/>
            <a:ext cx="58133" cy="613298"/>
          </a:xfrm>
          <a:prstGeom prst="bentConnector2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Соединительная линия уступом 21"/>
          <p:cNvCxnSpPr>
            <a:stCxn id="120" idx="1"/>
          </p:cNvCxnSpPr>
          <p:nvPr/>
        </p:nvCxnSpPr>
        <p:spPr bwMode="auto">
          <a:xfrm rot="10800000">
            <a:off x="7435567" y="1373440"/>
            <a:ext cx="58134" cy="1881776"/>
          </a:xfrm>
          <a:prstGeom prst="bentConnector2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Соединительная линия уступом 23"/>
          <p:cNvCxnSpPr>
            <a:stCxn id="122" idx="1"/>
          </p:cNvCxnSpPr>
          <p:nvPr/>
        </p:nvCxnSpPr>
        <p:spPr bwMode="auto">
          <a:xfrm rot="10800000">
            <a:off x="7435568" y="2531091"/>
            <a:ext cx="58132" cy="1515309"/>
          </a:xfrm>
          <a:prstGeom prst="bentConnector2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5960132" y="1803451"/>
            <a:ext cx="1362152" cy="1329595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90000" lvl="1" indent="-90000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НПА</a:t>
            </a:r>
            <a:r>
              <a:rPr lang="en-US" sz="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отменяющего необходимость  </a:t>
            </a:r>
            <a:r>
              <a:rPr lang="ru-RU" sz="7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получения разрешения на строительство сетей тепло-, водоснабжения и </a:t>
            </a:r>
            <a:r>
              <a:rPr lang="ru-RU" sz="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водоотведения низкого уровня опасности, </a:t>
            </a:r>
            <a:r>
              <a:rPr lang="ru-RU" sz="7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путем утверждения на уровне закона субъекта </a:t>
            </a:r>
            <a:r>
              <a:rPr lang="ru-RU" sz="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РФ </a:t>
            </a:r>
            <a:r>
              <a:rPr lang="ru-RU" sz="7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перечня случаев, при которых не требуется получение разрешения на строительство</a:t>
            </a:r>
            <a:r>
              <a:rPr lang="ru-RU" sz="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700" dirty="0" smtClean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23722" y="3271230"/>
            <a:ext cx="1398561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00" lvl="1" indent="-90000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акта о сокращении сроков прохождения экспертизы ПСД;</a:t>
            </a:r>
          </a:p>
          <a:p>
            <a:pPr marL="90000" lvl="1" indent="-90000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Возможность размещения  объектов на муниципальных и государственных землях без их 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предоставления в аренду или собственность</a:t>
            </a:r>
            <a:r>
              <a:rPr lang="en-US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en-US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90000" lvl="1" indent="-9000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регламента оказания муниципальных услуг по получению разрешений для получения «ордера на земляные работы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»;</a:t>
            </a:r>
            <a:endParaRPr lang="ru-RU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90000" lvl="1" indent="-9000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Короткий срок предоставления 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«ордера </a:t>
            </a:r>
            <a:r>
              <a:rPr lang="ru-RU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 земляные 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работы».</a:t>
            </a:r>
            <a:endParaRPr lang="ru-RU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8" name="Rectangle 73"/>
          <p:cNvSpPr/>
          <p:nvPr/>
        </p:nvSpPr>
        <p:spPr bwMode="auto">
          <a:xfrm>
            <a:off x="7493700" y="4783065"/>
            <a:ext cx="988796" cy="449664"/>
          </a:xfrm>
          <a:prstGeom prst="rect">
            <a:avLst/>
          </a:prstGeom>
          <a:noFill/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750" b="1" dirty="0" smtClean="0"/>
              <a:t>Заключение договора теплоснабжения</a:t>
            </a:r>
          </a:p>
        </p:txBody>
      </p:sp>
      <p:sp>
        <p:nvSpPr>
          <p:cNvPr id="97" name="Rectangle 95"/>
          <p:cNvSpPr/>
          <p:nvPr/>
        </p:nvSpPr>
        <p:spPr bwMode="auto">
          <a:xfrm>
            <a:off x="2437031" y="2179781"/>
            <a:ext cx="1030174" cy="511305"/>
          </a:xfrm>
          <a:prstGeom prst="rect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Получение недостающей информации</a:t>
            </a:r>
          </a:p>
        </p:txBody>
      </p:sp>
      <p:cxnSp>
        <p:nvCxnSpPr>
          <p:cNvPr id="106" name="Прямая соединительная линия 105"/>
          <p:cNvCxnSpPr>
            <a:endCxn id="97" idx="1"/>
          </p:cNvCxnSpPr>
          <p:nvPr/>
        </p:nvCxnSpPr>
        <p:spPr bwMode="auto">
          <a:xfrm>
            <a:off x="2313636" y="2435434"/>
            <a:ext cx="123395" cy="0"/>
          </a:xfrm>
          <a:prstGeom prst="line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3501228" y="1353799"/>
            <a:ext cx="1128187" cy="221599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0" lvl="1">
              <a:buClr>
                <a:srgbClr val="345782"/>
              </a:buClr>
              <a:buSzPct val="100000"/>
            </a:pPr>
            <a:r>
              <a:rPr lang="ru-RU" sz="600" dirty="0" smtClean="0">
                <a:latin typeface="Tahoma" pitchFamily="34" charset="0"/>
                <a:cs typeface="Tahoma" pitchFamily="34" charset="0"/>
              </a:rPr>
              <a:t>*при условии подачи полного комплекта документов</a:t>
            </a:r>
          </a:p>
        </p:txBody>
      </p:sp>
      <p:cxnSp>
        <p:nvCxnSpPr>
          <p:cNvPr id="50" name="Соединительная линия уступом 49"/>
          <p:cNvCxnSpPr>
            <a:stCxn id="150" idx="1"/>
            <a:endCxn id="72" idx="1"/>
          </p:cNvCxnSpPr>
          <p:nvPr/>
        </p:nvCxnSpPr>
        <p:spPr bwMode="auto">
          <a:xfrm rot="10800000">
            <a:off x="222638" y="1213173"/>
            <a:ext cx="194135" cy="2094035"/>
          </a:xfrm>
          <a:prstGeom prst="bentConnector3">
            <a:avLst>
              <a:gd name="adj1" fmla="val 99602"/>
            </a:avLst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Rectangle 123"/>
          <p:cNvSpPr/>
          <p:nvPr/>
        </p:nvSpPr>
        <p:spPr bwMode="auto">
          <a:xfrm>
            <a:off x="1141845" y="4194246"/>
            <a:ext cx="1096789" cy="144655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Автоматизация</a:t>
            </a:r>
          </a:p>
        </p:txBody>
      </p:sp>
      <p:sp>
        <p:nvSpPr>
          <p:cNvPr id="69" name="Rectangle 123"/>
          <p:cNvSpPr/>
          <p:nvPr/>
        </p:nvSpPr>
        <p:spPr bwMode="auto">
          <a:xfrm>
            <a:off x="3487963" y="1591616"/>
            <a:ext cx="1117600" cy="239068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Удобство подачи</a:t>
            </a: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ru-RU" sz="700" b="1" dirty="0" smtClean="0"/>
              <a:t>заявки</a:t>
            </a:r>
          </a:p>
        </p:txBody>
      </p:sp>
      <p:sp>
        <p:nvSpPr>
          <p:cNvPr id="70" name="Rectangle 123"/>
          <p:cNvSpPr/>
          <p:nvPr/>
        </p:nvSpPr>
        <p:spPr bwMode="auto">
          <a:xfrm>
            <a:off x="3515568" y="3052037"/>
            <a:ext cx="1069184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Информационное обеспечение</a:t>
            </a:r>
          </a:p>
        </p:txBody>
      </p:sp>
      <p:sp>
        <p:nvSpPr>
          <p:cNvPr id="75" name="Rectangle 131"/>
          <p:cNvSpPr/>
          <p:nvPr/>
        </p:nvSpPr>
        <p:spPr bwMode="auto">
          <a:xfrm>
            <a:off x="6034783" y="1411566"/>
            <a:ext cx="1287501" cy="360099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Упрощенное получение разрешения на строительство</a:t>
            </a:r>
          </a:p>
        </p:txBody>
      </p:sp>
      <p:sp>
        <p:nvSpPr>
          <p:cNvPr id="95" name="Rectangle 137"/>
          <p:cNvSpPr/>
          <p:nvPr/>
        </p:nvSpPr>
        <p:spPr bwMode="auto">
          <a:xfrm>
            <a:off x="8527055" y="1425752"/>
            <a:ext cx="1129848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defTabSz="888840" fontAlgn="base"/>
            <a:r>
              <a:rPr lang="ru-RU" sz="700" b="1" dirty="0" smtClean="0"/>
              <a:t>Быстрая процедура</a:t>
            </a:r>
            <a:endParaRPr lang="en-US" sz="700" b="1" dirty="0" smtClean="0"/>
          </a:p>
          <a:p>
            <a:pPr marL="0" lvl="1" algn="ctr" defTabSz="888840" fontAlgn="base"/>
            <a:r>
              <a:rPr lang="ru-RU" sz="700" b="1" dirty="0" smtClean="0"/>
              <a:t>выдачи акта о ТУ</a:t>
            </a:r>
          </a:p>
        </p:txBody>
      </p:sp>
      <p:sp>
        <p:nvSpPr>
          <p:cNvPr id="98" name="TextBox 158"/>
          <p:cNvSpPr txBox="1"/>
          <p:nvPr/>
        </p:nvSpPr>
        <p:spPr>
          <a:xfrm>
            <a:off x="8527056" y="1768532"/>
            <a:ext cx="1129848" cy="683264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00" lvl="1" indent="-9000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возможности направления </a:t>
            </a:r>
            <a:r>
              <a:rPr lang="ru-RU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заявителю акта о выполнении ТУ, подписанного электронной 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подписью. 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7" name="Rectangle 137"/>
          <p:cNvSpPr/>
          <p:nvPr/>
        </p:nvSpPr>
        <p:spPr bwMode="auto">
          <a:xfrm>
            <a:off x="8527056" y="2696515"/>
            <a:ext cx="1129848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defTabSz="888840" fontAlgn="base"/>
            <a:r>
              <a:rPr lang="ru-RU" sz="700" b="1" dirty="0" smtClean="0"/>
              <a:t>Быстрая процедура</a:t>
            </a:r>
            <a:endParaRPr lang="en-US" sz="700" b="1" dirty="0" smtClean="0"/>
          </a:p>
          <a:p>
            <a:pPr marL="0" lvl="1" algn="ctr" defTabSz="888840" fontAlgn="base"/>
            <a:r>
              <a:rPr lang="ru-RU" sz="700" b="1" dirty="0" smtClean="0"/>
              <a:t>выдачи акта о ТП</a:t>
            </a:r>
          </a:p>
        </p:txBody>
      </p:sp>
      <p:sp>
        <p:nvSpPr>
          <p:cNvPr id="113" name="TextBox 158"/>
          <p:cNvSpPr txBox="1"/>
          <p:nvPr/>
        </p:nvSpPr>
        <p:spPr>
          <a:xfrm>
            <a:off x="8527056" y="3010865"/>
            <a:ext cx="1129848" cy="1114151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00" lvl="1" indent="-9000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возможности направления </a:t>
            </a:r>
            <a:r>
              <a:rPr lang="ru-RU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заявителю 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актов ТП, </a:t>
            </a:r>
            <a:r>
              <a:rPr lang="ru-RU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разграничения балансовой принадлежности и эксплуатационной ответственности, подписанного электронной 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подписью.</a:t>
            </a:r>
            <a:endParaRPr lang="ru-RU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" name="Oval 1"/>
          <p:cNvSpPr>
            <a:spLocks noChangeArrowheads="1"/>
          </p:cNvSpPr>
          <p:nvPr/>
        </p:nvSpPr>
        <p:spPr bwMode="gray">
          <a:xfrm>
            <a:off x="1135933" y="1401344"/>
            <a:ext cx="144000" cy="136406"/>
          </a:xfrm>
          <a:prstGeom prst="ellipse">
            <a:avLst/>
          </a:prstGeom>
          <a:solidFill>
            <a:srgbClr val="1F497D"/>
          </a:solidFill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24" name="Oval 1"/>
          <p:cNvSpPr>
            <a:spLocks noChangeArrowheads="1"/>
          </p:cNvSpPr>
          <p:nvPr/>
        </p:nvSpPr>
        <p:spPr bwMode="gray">
          <a:xfrm>
            <a:off x="1105942" y="4174143"/>
            <a:ext cx="144000" cy="136406"/>
          </a:xfrm>
          <a:prstGeom prst="ellipse">
            <a:avLst/>
          </a:prstGeom>
          <a:solidFill>
            <a:srgbClr val="1F497D"/>
          </a:solidFill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2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25" name="Oval 1"/>
          <p:cNvSpPr>
            <a:spLocks noChangeArrowheads="1"/>
          </p:cNvSpPr>
          <p:nvPr/>
        </p:nvSpPr>
        <p:spPr bwMode="gray">
          <a:xfrm>
            <a:off x="3501228" y="1550844"/>
            <a:ext cx="144000" cy="136406"/>
          </a:xfrm>
          <a:prstGeom prst="ellipse">
            <a:avLst/>
          </a:prstGeom>
          <a:solidFill>
            <a:srgbClr val="1F497D"/>
          </a:solidFill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3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27" name="Oval 1"/>
          <p:cNvSpPr>
            <a:spLocks noChangeArrowheads="1"/>
          </p:cNvSpPr>
          <p:nvPr/>
        </p:nvSpPr>
        <p:spPr bwMode="gray">
          <a:xfrm>
            <a:off x="3487963" y="2988149"/>
            <a:ext cx="144000" cy="136406"/>
          </a:xfrm>
          <a:prstGeom prst="ellipse">
            <a:avLst/>
          </a:prstGeom>
          <a:solidFill>
            <a:srgbClr val="1F497D"/>
          </a:solidFill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9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8" name="Oval 1"/>
          <p:cNvSpPr>
            <a:spLocks noChangeArrowheads="1"/>
          </p:cNvSpPr>
          <p:nvPr/>
        </p:nvSpPr>
        <p:spPr bwMode="gray">
          <a:xfrm>
            <a:off x="5986530" y="1532823"/>
            <a:ext cx="144000" cy="136406"/>
          </a:xfrm>
          <a:prstGeom prst="ellipse">
            <a:avLst/>
          </a:prstGeom>
          <a:solidFill>
            <a:srgbClr val="1F497D"/>
          </a:solidFill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5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29" name="Oval 1"/>
          <p:cNvSpPr>
            <a:spLocks noChangeArrowheads="1"/>
          </p:cNvSpPr>
          <p:nvPr/>
        </p:nvSpPr>
        <p:spPr bwMode="gray">
          <a:xfrm>
            <a:off x="5973549" y="3042606"/>
            <a:ext cx="144000" cy="136406"/>
          </a:xfrm>
          <a:prstGeom prst="ellipse">
            <a:avLst/>
          </a:prstGeom>
          <a:solidFill>
            <a:srgbClr val="1F497D"/>
          </a:solidFill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9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0" name="Oval 1"/>
          <p:cNvSpPr>
            <a:spLocks noChangeArrowheads="1"/>
          </p:cNvSpPr>
          <p:nvPr/>
        </p:nvSpPr>
        <p:spPr bwMode="gray">
          <a:xfrm>
            <a:off x="8486877" y="1391798"/>
            <a:ext cx="144000" cy="136406"/>
          </a:xfrm>
          <a:prstGeom prst="ellipse">
            <a:avLst/>
          </a:prstGeom>
          <a:solidFill>
            <a:srgbClr val="1F497D"/>
          </a:solidFill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</a:rPr>
              <a:t>7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31" name="Oval 1"/>
          <p:cNvSpPr>
            <a:spLocks noChangeArrowheads="1"/>
          </p:cNvSpPr>
          <p:nvPr/>
        </p:nvSpPr>
        <p:spPr bwMode="gray">
          <a:xfrm>
            <a:off x="8496432" y="2638693"/>
            <a:ext cx="144000" cy="136406"/>
          </a:xfrm>
          <a:prstGeom prst="ellipse">
            <a:avLst/>
          </a:prstGeom>
          <a:solidFill>
            <a:srgbClr val="1F497D"/>
          </a:solidFill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900" b="1" dirty="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4" name="Прямая соединительная линия 3"/>
          <p:cNvCxnSpPr>
            <a:stCxn id="93" idx="1"/>
          </p:cNvCxnSpPr>
          <p:nvPr/>
        </p:nvCxnSpPr>
        <p:spPr bwMode="auto">
          <a:xfrm flipH="1">
            <a:off x="222636" y="1992190"/>
            <a:ext cx="194136" cy="0"/>
          </a:xfrm>
          <a:prstGeom prst="lin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265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0971519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think-cell Slide" r:id="rId12" imgW="360" imgH="360" progId="TCLayout.ActiveDocument.1">
                  <p:embed/>
                </p:oleObj>
              </mc:Choice>
              <mc:Fallback>
                <p:oleObj name="think-cell Slide" r:id="rId12" imgW="360" imgH="36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5540190" y="1387172"/>
            <a:ext cx="3894584" cy="3419400"/>
          </a:xfrm>
          <a:prstGeom prst="rect">
            <a:avLst/>
          </a:prstGeom>
          <a:solidFill>
            <a:srgbClr val="95B3D7"/>
          </a:solidFill>
          <a:ln w="9525" cap="flat" cmpd="sng">
            <a:solidFill>
              <a:srgbClr val="95B3D7"/>
            </a:solidFill>
            <a:prstDash val="solid"/>
            <a:round/>
            <a:headEnd/>
            <a:tailEnd/>
          </a:ln>
          <a:extLst/>
        </p:spPr>
        <p:txBody>
          <a:bodyPr wrap="none" tIns="91440" bIns="91440" anchor="ctr"/>
          <a:lstStyle/>
          <a:p>
            <a:endParaRPr lang="ru-RU" dirty="0"/>
          </a:p>
        </p:txBody>
      </p:sp>
      <p:sp>
        <p:nvSpPr>
          <p:cNvPr id="93" name="Freeform 92"/>
          <p:cNvSpPr/>
          <p:nvPr/>
        </p:nvSpPr>
        <p:spPr bwMode="auto">
          <a:xfrm flipH="1">
            <a:off x="471215" y="3773185"/>
            <a:ext cx="4914595" cy="2631480"/>
          </a:xfrm>
          <a:custGeom>
            <a:avLst/>
            <a:gdLst>
              <a:gd name="connsiteX0" fmla="*/ 0 w 3223260"/>
              <a:gd name="connsiteY0" fmla="*/ 0 h 2712720"/>
              <a:gd name="connsiteX1" fmla="*/ 3223260 w 3223260"/>
              <a:gd name="connsiteY1" fmla="*/ 1501140 h 2712720"/>
              <a:gd name="connsiteX2" fmla="*/ 3215640 w 3223260"/>
              <a:gd name="connsiteY2" fmla="*/ 2712720 h 2712720"/>
              <a:gd name="connsiteX3" fmla="*/ 0 w 3223260"/>
              <a:gd name="connsiteY3" fmla="*/ 0 h 2712720"/>
              <a:gd name="connsiteX0" fmla="*/ 0 w 3215640"/>
              <a:gd name="connsiteY0" fmla="*/ 0 h 2712720"/>
              <a:gd name="connsiteX1" fmla="*/ 3210586 w 3215640"/>
              <a:gd name="connsiteY1" fmla="*/ 1031713 h 2712720"/>
              <a:gd name="connsiteX2" fmla="*/ 3215640 w 3215640"/>
              <a:gd name="connsiteY2" fmla="*/ 2712720 h 2712720"/>
              <a:gd name="connsiteX3" fmla="*/ 0 w 3215640"/>
              <a:gd name="connsiteY3" fmla="*/ 0 h 2712720"/>
              <a:gd name="connsiteX0" fmla="*/ 0 w 3218608"/>
              <a:gd name="connsiteY0" fmla="*/ 0 h 2712720"/>
              <a:gd name="connsiteX1" fmla="*/ 3216923 w 3218608"/>
              <a:gd name="connsiteY1" fmla="*/ 887027 h 2712720"/>
              <a:gd name="connsiteX2" fmla="*/ 3215640 w 3218608"/>
              <a:gd name="connsiteY2" fmla="*/ 2712720 h 2712720"/>
              <a:gd name="connsiteX3" fmla="*/ 0 w 3218608"/>
              <a:gd name="connsiteY3" fmla="*/ 0 h 2712720"/>
              <a:gd name="connsiteX0" fmla="*/ 0 w 3233817"/>
              <a:gd name="connsiteY0" fmla="*/ 0 h 2712720"/>
              <a:gd name="connsiteX1" fmla="*/ 3232132 w 3233817"/>
              <a:gd name="connsiteY1" fmla="*/ 454898 h 2712720"/>
              <a:gd name="connsiteX2" fmla="*/ 3215640 w 3233817"/>
              <a:gd name="connsiteY2" fmla="*/ 2712720 h 2712720"/>
              <a:gd name="connsiteX3" fmla="*/ 0 w 3233817"/>
              <a:gd name="connsiteY3" fmla="*/ 0 h 2712720"/>
              <a:gd name="connsiteX0" fmla="*/ 0 w 3229065"/>
              <a:gd name="connsiteY0" fmla="*/ 0 h 2712720"/>
              <a:gd name="connsiteX1" fmla="*/ 3227380 w 3229065"/>
              <a:gd name="connsiteY1" fmla="*/ 445253 h 2712720"/>
              <a:gd name="connsiteX2" fmla="*/ 3215640 w 3229065"/>
              <a:gd name="connsiteY2" fmla="*/ 2712720 h 2712720"/>
              <a:gd name="connsiteX3" fmla="*/ 0 w 3229065"/>
              <a:gd name="connsiteY3" fmla="*/ 0 h 2712720"/>
              <a:gd name="connsiteX0" fmla="*/ 0 w 3215640"/>
              <a:gd name="connsiteY0" fmla="*/ 0 h 2712720"/>
              <a:gd name="connsiteX1" fmla="*/ 3213122 w 3215640"/>
              <a:gd name="connsiteY1" fmla="*/ 450075 h 2712720"/>
              <a:gd name="connsiteX2" fmla="*/ 3215640 w 3215640"/>
              <a:gd name="connsiteY2" fmla="*/ 2712720 h 2712720"/>
              <a:gd name="connsiteX3" fmla="*/ 0 w 3215640"/>
              <a:gd name="connsiteY3" fmla="*/ 0 h 2712720"/>
              <a:gd name="connsiteX0" fmla="*/ 0 w 3217183"/>
              <a:gd name="connsiteY0" fmla="*/ 0 h 2712720"/>
              <a:gd name="connsiteX1" fmla="*/ 3215498 w 3217183"/>
              <a:gd name="connsiteY1" fmla="*/ 450075 h 2712720"/>
              <a:gd name="connsiteX2" fmla="*/ 3215640 w 3217183"/>
              <a:gd name="connsiteY2" fmla="*/ 2712720 h 2712720"/>
              <a:gd name="connsiteX3" fmla="*/ 0 w 3217183"/>
              <a:gd name="connsiteY3" fmla="*/ 0 h 2712720"/>
              <a:gd name="connsiteX0" fmla="*/ 0 w 3224353"/>
              <a:gd name="connsiteY0" fmla="*/ 74607 h 2787327"/>
              <a:gd name="connsiteX1" fmla="*/ 3224190 w 3224353"/>
              <a:gd name="connsiteY1" fmla="*/ 39639 h 2787327"/>
              <a:gd name="connsiteX2" fmla="*/ 3215640 w 3224353"/>
              <a:gd name="connsiteY2" fmla="*/ 2787327 h 2787327"/>
              <a:gd name="connsiteX3" fmla="*/ 0 w 3224353"/>
              <a:gd name="connsiteY3" fmla="*/ 74607 h 2787327"/>
              <a:gd name="connsiteX0" fmla="*/ 0 w 3701844"/>
              <a:gd name="connsiteY0" fmla="*/ 34969 h 2747689"/>
              <a:gd name="connsiteX1" fmla="*/ 3224190 w 3701844"/>
              <a:gd name="connsiteY1" fmla="*/ 1 h 2747689"/>
              <a:gd name="connsiteX2" fmla="*/ 3215640 w 3701844"/>
              <a:gd name="connsiteY2" fmla="*/ 2747689 h 2747689"/>
              <a:gd name="connsiteX3" fmla="*/ 0 w 3701844"/>
              <a:gd name="connsiteY3" fmla="*/ 34969 h 2747689"/>
              <a:gd name="connsiteX0" fmla="*/ 0 w 3224244"/>
              <a:gd name="connsiteY0" fmla="*/ 373455 h 3086175"/>
              <a:gd name="connsiteX1" fmla="*/ 3224190 w 3224244"/>
              <a:gd name="connsiteY1" fmla="*/ 338487 h 3086175"/>
              <a:gd name="connsiteX2" fmla="*/ 3215640 w 3224244"/>
              <a:gd name="connsiteY2" fmla="*/ 3086175 h 3086175"/>
              <a:gd name="connsiteX3" fmla="*/ 0 w 3224244"/>
              <a:gd name="connsiteY3" fmla="*/ 373455 h 3086175"/>
              <a:gd name="connsiteX0" fmla="*/ 0 w 3224190"/>
              <a:gd name="connsiteY0" fmla="*/ 34968 h 2747688"/>
              <a:gd name="connsiteX1" fmla="*/ 3224190 w 3224190"/>
              <a:gd name="connsiteY1" fmla="*/ 0 h 2747688"/>
              <a:gd name="connsiteX2" fmla="*/ 3215640 w 3224190"/>
              <a:gd name="connsiteY2" fmla="*/ 2747688 h 2747688"/>
              <a:gd name="connsiteX3" fmla="*/ 0 w 3224190"/>
              <a:gd name="connsiteY3" fmla="*/ 34968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51010"/>
              <a:gd name="connsiteY0" fmla="*/ 28537 h 2747688"/>
              <a:gd name="connsiteX1" fmla="*/ 3249538 w 3251010"/>
              <a:gd name="connsiteY1" fmla="*/ 0 h 2747688"/>
              <a:gd name="connsiteX2" fmla="*/ 3240988 w 3251010"/>
              <a:gd name="connsiteY2" fmla="*/ 2747688 h 2747688"/>
              <a:gd name="connsiteX3" fmla="*/ 0 w 3251010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1289642 w 3249538"/>
              <a:gd name="connsiteY3" fmla="*/ 2747688 h 2747688"/>
              <a:gd name="connsiteX4" fmla="*/ 0 w 3249538"/>
              <a:gd name="connsiteY4" fmla="*/ 28537 h 27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9538" h="2747688">
                <a:moveTo>
                  <a:pt x="0" y="28537"/>
                </a:moveTo>
                <a:lnTo>
                  <a:pt x="3249538" y="0"/>
                </a:lnTo>
                <a:cubicBezTo>
                  <a:pt x="3243264" y="823206"/>
                  <a:pt x="3239303" y="2187352"/>
                  <a:pt x="3240988" y="2747688"/>
                </a:cubicBezTo>
                <a:lnTo>
                  <a:pt x="1289642" y="2747688"/>
                </a:lnTo>
                <a:lnTo>
                  <a:pt x="0" y="28537"/>
                </a:lnTo>
                <a:close/>
              </a:path>
            </a:pathLst>
          </a:custGeom>
          <a:solidFill>
            <a:srgbClr val="8EC6A1"/>
          </a:solidFill>
          <a:ln w="9525" cap="flat" cmpd="sng" algn="ctr">
            <a:solidFill>
              <a:srgbClr val="8EC6A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/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64" name="Right Triangle 63"/>
          <p:cNvSpPr/>
          <p:nvPr/>
        </p:nvSpPr>
        <p:spPr bwMode="auto">
          <a:xfrm flipH="1">
            <a:off x="2647946" y="3096872"/>
            <a:ext cx="6786827" cy="3307793"/>
          </a:xfrm>
          <a:custGeom>
            <a:avLst/>
            <a:gdLst>
              <a:gd name="connsiteX0" fmla="*/ 0 w 3016071"/>
              <a:gd name="connsiteY0" fmla="*/ 2670506 h 2670506"/>
              <a:gd name="connsiteX1" fmla="*/ 0 w 3016071"/>
              <a:gd name="connsiteY1" fmla="*/ 0 h 2670506"/>
              <a:gd name="connsiteX2" fmla="*/ 3016071 w 3016071"/>
              <a:gd name="connsiteY2" fmla="*/ 2670506 h 2670506"/>
              <a:gd name="connsiteX3" fmla="*/ 0 w 3016071"/>
              <a:gd name="connsiteY3" fmla="*/ 2670506 h 2670506"/>
              <a:gd name="connsiteX0" fmla="*/ 222250 w 3238321"/>
              <a:gd name="connsiteY0" fmla="*/ 2683206 h 2683206"/>
              <a:gd name="connsiteX1" fmla="*/ 0 w 3238321"/>
              <a:gd name="connsiteY1" fmla="*/ 0 h 2683206"/>
              <a:gd name="connsiteX2" fmla="*/ 3238321 w 3238321"/>
              <a:gd name="connsiteY2" fmla="*/ 2683206 h 2683206"/>
              <a:gd name="connsiteX3" fmla="*/ 222250 w 3238321"/>
              <a:gd name="connsiteY3" fmla="*/ 2683206 h 2683206"/>
              <a:gd name="connsiteX0" fmla="*/ 0 w 3968571"/>
              <a:gd name="connsiteY0" fmla="*/ 2676856 h 2683206"/>
              <a:gd name="connsiteX1" fmla="*/ 730250 w 3968571"/>
              <a:gd name="connsiteY1" fmla="*/ 0 h 2683206"/>
              <a:gd name="connsiteX2" fmla="*/ 3968571 w 3968571"/>
              <a:gd name="connsiteY2" fmla="*/ 2683206 h 2683206"/>
              <a:gd name="connsiteX3" fmla="*/ 0 w 3968571"/>
              <a:gd name="connsiteY3" fmla="*/ 2676856 h 2683206"/>
              <a:gd name="connsiteX0" fmla="*/ 0 w 3968571"/>
              <a:gd name="connsiteY0" fmla="*/ 4061660 h 4068010"/>
              <a:gd name="connsiteX1" fmla="*/ 633079 w 3968571"/>
              <a:gd name="connsiteY1" fmla="*/ 0 h 4068010"/>
              <a:gd name="connsiteX2" fmla="*/ 3968571 w 3968571"/>
              <a:gd name="connsiteY2" fmla="*/ 4068010 h 4068010"/>
              <a:gd name="connsiteX3" fmla="*/ 0 w 3968571"/>
              <a:gd name="connsiteY3" fmla="*/ 4061660 h 4068010"/>
              <a:gd name="connsiteX0" fmla="*/ 0 w 5172715"/>
              <a:gd name="connsiteY0" fmla="*/ 4070439 h 4070439"/>
              <a:gd name="connsiteX1" fmla="*/ 1837223 w 5172715"/>
              <a:gd name="connsiteY1" fmla="*/ 0 h 4070439"/>
              <a:gd name="connsiteX2" fmla="*/ 5172715 w 5172715"/>
              <a:gd name="connsiteY2" fmla="*/ 4068010 h 4070439"/>
              <a:gd name="connsiteX3" fmla="*/ 0 w 5172715"/>
              <a:gd name="connsiteY3" fmla="*/ 4070439 h 4070439"/>
              <a:gd name="connsiteX0" fmla="*/ 0 w 5172715"/>
              <a:gd name="connsiteY0" fmla="*/ 4236447 h 4236447"/>
              <a:gd name="connsiteX1" fmla="*/ 2791447 w 5172715"/>
              <a:gd name="connsiteY1" fmla="*/ 0 h 4236447"/>
              <a:gd name="connsiteX2" fmla="*/ 5172715 w 5172715"/>
              <a:gd name="connsiteY2" fmla="*/ 4234018 h 4236447"/>
              <a:gd name="connsiteX3" fmla="*/ 0 w 5172715"/>
              <a:gd name="connsiteY3" fmla="*/ 4236447 h 4236447"/>
              <a:gd name="connsiteX0" fmla="*/ 0 w 5172715"/>
              <a:gd name="connsiteY0" fmla="*/ 4236447 h 4236447"/>
              <a:gd name="connsiteX1" fmla="*/ 549823 w 5172715"/>
              <a:gd name="connsiteY1" fmla="*/ 3158892 h 4236447"/>
              <a:gd name="connsiteX2" fmla="*/ 2791447 w 5172715"/>
              <a:gd name="connsiteY2" fmla="*/ 0 h 4236447"/>
              <a:gd name="connsiteX3" fmla="*/ 5172715 w 5172715"/>
              <a:gd name="connsiteY3" fmla="*/ 4234018 h 4236447"/>
              <a:gd name="connsiteX4" fmla="*/ 0 w 5172715"/>
              <a:gd name="connsiteY4" fmla="*/ 4236447 h 4236447"/>
              <a:gd name="connsiteX0" fmla="*/ 0 w 5172715"/>
              <a:gd name="connsiteY0" fmla="*/ 4236447 h 4236447"/>
              <a:gd name="connsiteX1" fmla="*/ 54748 w 5172715"/>
              <a:gd name="connsiteY1" fmla="*/ 3158892 h 4236447"/>
              <a:gd name="connsiteX2" fmla="*/ 549823 w 5172715"/>
              <a:gd name="connsiteY2" fmla="*/ 3158892 h 4236447"/>
              <a:gd name="connsiteX3" fmla="*/ 2791447 w 5172715"/>
              <a:gd name="connsiteY3" fmla="*/ 0 h 4236447"/>
              <a:gd name="connsiteX4" fmla="*/ 5172715 w 5172715"/>
              <a:gd name="connsiteY4" fmla="*/ 4234018 h 4236447"/>
              <a:gd name="connsiteX5" fmla="*/ 0 w 5172715"/>
              <a:gd name="connsiteY5" fmla="*/ 4236447 h 4236447"/>
              <a:gd name="connsiteX0" fmla="*/ 0 w 5172715"/>
              <a:gd name="connsiteY0" fmla="*/ 4236447 h 4236447"/>
              <a:gd name="connsiteX1" fmla="*/ 54748 w 5172715"/>
              <a:gd name="connsiteY1" fmla="*/ 3158892 h 4236447"/>
              <a:gd name="connsiteX2" fmla="*/ 327555 w 5172715"/>
              <a:gd name="connsiteY2" fmla="*/ 3009327 h 4236447"/>
              <a:gd name="connsiteX3" fmla="*/ 2791447 w 5172715"/>
              <a:gd name="connsiteY3" fmla="*/ 0 h 4236447"/>
              <a:gd name="connsiteX4" fmla="*/ 5172715 w 5172715"/>
              <a:gd name="connsiteY4" fmla="*/ 4234018 h 4236447"/>
              <a:gd name="connsiteX5" fmla="*/ 0 w 5172715"/>
              <a:gd name="connsiteY5" fmla="*/ 4236447 h 4236447"/>
              <a:gd name="connsiteX0" fmla="*/ 0 w 5172715"/>
              <a:gd name="connsiteY0" fmla="*/ 4236447 h 4236447"/>
              <a:gd name="connsiteX1" fmla="*/ 0 w 5172715"/>
              <a:gd name="connsiteY1" fmla="*/ 3158892 h 4236447"/>
              <a:gd name="connsiteX2" fmla="*/ 327555 w 5172715"/>
              <a:gd name="connsiteY2" fmla="*/ 3009327 h 4236447"/>
              <a:gd name="connsiteX3" fmla="*/ 2791447 w 5172715"/>
              <a:gd name="connsiteY3" fmla="*/ 0 h 4236447"/>
              <a:gd name="connsiteX4" fmla="*/ 5172715 w 5172715"/>
              <a:gd name="connsiteY4" fmla="*/ 4234018 h 4236447"/>
              <a:gd name="connsiteX5" fmla="*/ 0 w 5172715"/>
              <a:gd name="connsiteY5" fmla="*/ 4236447 h 4236447"/>
              <a:gd name="connsiteX0" fmla="*/ 0 w 5172715"/>
              <a:gd name="connsiteY0" fmla="*/ 4236447 h 4236447"/>
              <a:gd name="connsiteX1" fmla="*/ 0 w 5172715"/>
              <a:gd name="connsiteY1" fmla="*/ 3158892 h 4236447"/>
              <a:gd name="connsiteX2" fmla="*/ 0 w 5172715"/>
              <a:gd name="connsiteY2" fmla="*/ 3009327 h 4236447"/>
              <a:gd name="connsiteX3" fmla="*/ 2791447 w 5172715"/>
              <a:gd name="connsiteY3" fmla="*/ 0 h 4236447"/>
              <a:gd name="connsiteX4" fmla="*/ 5172715 w 5172715"/>
              <a:gd name="connsiteY4" fmla="*/ 4234018 h 4236447"/>
              <a:gd name="connsiteX5" fmla="*/ 0 w 5172715"/>
              <a:gd name="connsiteY5" fmla="*/ 4236447 h 4236447"/>
              <a:gd name="connsiteX0" fmla="*/ 0 w 3633272"/>
              <a:gd name="connsiteY0" fmla="*/ 4236447 h 4236447"/>
              <a:gd name="connsiteX1" fmla="*/ 0 w 3633272"/>
              <a:gd name="connsiteY1" fmla="*/ 3158892 h 4236447"/>
              <a:gd name="connsiteX2" fmla="*/ 0 w 3633272"/>
              <a:gd name="connsiteY2" fmla="*/ 3009327 h 4236447"/>
              <a:gd name="connsiteX3" fmla="*/ 2791447 w 3633272"/>
              <a:gd name="connsiteY3" fmla="*/ 0 h 4236447"/>
              <a:gd name="connsiteX4" fmla="*/ 3633272 w 3633272"/>
              <a:gd name="connsiteY4" fmla="*/ 4209026 h 4236447"/>
              <a:gd name="connsiteX5" fmla="*/ 0 w 3633272"/>
              <a:gd name="connsiteY5" fmla="*/ 4236447 h 4236447"/>
              <a:gd name="connsiteX0" fmla="*/ 0 w 3633272"/>
              <a:gd name="connsiteY0" fmla="*/ 3870385 h 3870385"/>
              <a:gd name="connsiteX1" fmla="*/ 0 w 3633272"/>
              <a:gd name="connsiteY1" fmla="*/ 2792830 h 3870385"/>
              <a:gd name="connsiteX2" fmla="*/ 0 w 3633272"/>
              <a:gd name="connsiteY2" fmla="*/ 2643265 h 3870385"/>
              <a:gd name="connsiteX3" fmla="*/ 2216078 w 3633272"/>
              <a:gd name="connsiteY3" fmla="*/ 0 h 3870385"/>
              <a:gd name="connsiteX4" fmla="*/ 3633272 w 3633272"/>
              <a:gd name="connsiteY4" fmla="*/ 3842964 h 3870385"/>
              <a:gd name="connsiteX5" fmla="*/ 0 w 3633272"/>
              <a:gd name="connsiteY5" fmla="*/ 3870385 h 3870385"/>
              <a:gd name="connsiteX0" fmla="*/ 0 w 3358213"/>
              <a:gd name="connsiteY0" fmla="*/ 3870385 h 3870385"/>
              <a:gd name="connsiteX1" fmla="*/ 0 w 3358213"/>
              <a:gd name="connsiteY1" fmla="*/ 2792830 h 3870385"/>
              <a:gd name="connsiteX2" fmla="*/ 0 w 3358213"/>
              <a:gd name="connsiteY2" fmla="*/ 2643265 h 3870385"/>
              <a:gd name="connsiteX3" fmla="*/ 2216078 w 3358213"/>
              <a:gd name="connsiteY3" fmla="*/ 0 h 3870385"/>
              <a:gd name="connsiteX4" fmla="*/ 3358213 w 3358213"/>
              <a:gd name="connsiteY4" fmla="*/ 3870385 h 3870385"/>
              <a:gd name="connsiteX5" fmla="*/ 0 w 3358213"/>
              <a:gd name="connsiteY5" fmla="*/ 3870385 h 3870385"/>
              <a:gd name="connsiteX0" fmla="*/ 9432 w 3367645"/>
              <a:gd name="connsiteY0" fmla="*/ 3870385 h 3870385"/>
              <a:gd name="connsiteX1" fmla="*/ 9432 w 3367645"/>
              <a:gd name="connsiteY1" fmla="*/ 2792830 h 3870385"/>
              <a:gd name="connsiteX2" fmla="*/ 0 w 3367645"/>
              <a:gd name="connsiteY2" fmla="*/ 2030603 h 3870385"/>
              <a:gd name="connsiteX3" fmla="*/ 2225510 w 3367645"/>
              <a:gd name="connsiteY3" fmla="*/ 0 h 3870385"/>
              <a:gd name="connsiteX4" fmla="*/ 3367645 w 3367645"/>
              <a:gd name="connsiteY4" fmla="*/ 3870385 h 3870385"/>
              <a:gd name="connsiteX5" fmla="*/ 9432 w 3367645"/>
              <a:gd name="connsiteY5" fmla="*/ 3870385 h 3870385"/>
              <a:gd name="connsiteX0" fmla="*/ 9432 w 3367645"/>
              <a:gd name="connsiteY0" fmla="*/ 3238661 h 3238661"/>
              <a:gd name="connsiteX1" fmla="*/ 9432 w 3367645"/>
              <a:gd name="connsiteY1" fmla="*/ 2161106 h 3238661"/>
              <a:gd name="connsiteX2" fmla="*/ 0 w 3367645"/>
              <a:gd name="connsiteY2" fmla="*/ 1398879 h 3238661"/>
              <a:gd name="connsiteX3" fmla="*/ 2421720 w 3367645"/>
              <a:gd name="connsiteY3" fmla="*/ 0 h 3238661"/>
              <a:gd name="connsiteX4" fmla="*/ 3367645 w 3367645"/>
              <a:gd name="connsiteY4" fmla="*/ 3238661 h 3238661"/>
              <a:gd name="connsiteX5" fmla="*/ 9432 w 3367645"/>
              <a:gd name="connsiteY5" fmla="*/ 3238661 h 323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645" h="3238661">
                <a:moveTo>
                  <a:pt x="9432" y="3238661"/>
                </a:moveTo>
                <a:lnTo>
                  <a:pt x="9432" y="2161106"/>
                </a:lnTo>
                <a:lnTo>
                  <a:pt x="0" y="1398879"/>
                </a:lnTo>
                <a:lnTo>
                  <a:pt x="2421720" y="0"/>
                </a:lnTo>
                <a:lnTo>
                  <a:pt x="3367645" y="3238661"/>
                </a:lnTo>
                <a:lnTo>
                  <a:pt x="9432" y="3238661"/>
                </a:lnTo>
                <a:close/>
              </a:path>
            </a:pathLst>
          </a:custGeom>
          <a:solidFill>
            <a:srgbClr val="F5C77B"/>
          </a:solidFill>
          <a:ln w="9525" cap="flat" cmpd="sng" algn="ctr">
            <a:solidFill>
              <a:srgbClr val="F5C77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indent="0" algn="ctr" fontAlgn="base"/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471215" y="1387172"/>
            <a:ext cx="5323357" cy="2462380"/>
          </a:xfrm>
          <a:custGeom>
            <a:avLst/>
            <a:gdLst>
              <a:gd name="connsiteX0" fmla="*/ 0 w 5319214"/>
              <a:gd name="connsiteY0" fmla="*/ 0 h 2264986"/>
              <a:gd name="connsiteX1" fmla="*/ 5319214 w 5319214"/>
              <a:gd name="connsiteY1" fmla="*/ 0 h 2264986"/>
              <a:gd name="connsiteX2" fmla="*/ 5319214 w 5319214"/>
              <a:gd name="connsiteY2" fmla="*/ 2264986 h 2264986"/>
              <a:gd name="connsiteX3" fmla="*/ 0 w 5319214"/>
              <a:gd name="connsiteY3" fmla="*/ 2264986 h 2264986"/>
              <a:gd name="connsiteX4" fmla="*/ 0 w 5319214"/>
              <a:gd name="connsiteY4" fmla="*/ 0 h 2264986"/>
              <a:gd name="connsiteX0" fmla="*/ 0 w 5319214"/>
              <a:gd name="connsiteY0" fmla="*/ 0 h 2264986"/>
              <a:gd name="connsiteX1" fmla="*/ 5319214 w 5319214"/>
              <a:gd name="connsiteY1" fmla="*/ 0 h 2264986"/>
              <a:gd name="connsiteX2" fmla="*/ 4428172 w 5319214"/>
              <a:gd name="connsiteY2" fmla="*/ 2264986 h 2264986"/>
              <a:gd name="connsiteX3" fmla="*/ 0 w 5319214"/>
              <a:gd name="connsiteY3" fmla="*/ 2264986 h 2264986"/>
              <a:gd name="connsiteX4" fmla="*/ 0 w 5319214"/>
              <a:gd name="connsiteY4" fmla="*/ 0 h 226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9214" h="2264986">
                <a:moveTo>
                  <a:pt x="0" y="0"/>
                </a:moveTo>
                <a:lnTo>
                  <a:pt x="5319214" y="0"/>
                </a:lnTo>
                <a:lnTo>
                  <a:pt x="4428172" y="2264986"/>
                </a:lnTo>
                <a:lnTo>
                  <a:pt x="0" y="2264986"/>
                </a:lnTo>
                <a:lnTo>
                  <a:pt x="0" y="0"/>
                </a:lnTo>
                <a:close/>
              </a:path>
            </a:pathLst>
          </a:custGeom>
          <a:solidFill>
            <a:srgbClr val="C486C0"/>
          </a:solidFill>
          <a:ln w="9525" cap="flat" cmpd="sng">
            <a:noFill/>
            <a:prstDash val="solid"/>
            <a:round/>
            <a:headEnd/>
            <a:tailEnd/>
          </a:ln>
          <a:extLst/>
        </p:spPr>
        <p:txBody>
          <a:bodyPr wrap="none" tIns="91440" bIns="91440" anchor="ctr"/>
          <a:lstStyle/>
          <a:p>
            <a:endParaRPr lang="ru-RU" dirty="0"/>
          </a:p>
        </p:txBody>
      </p:sp>
      <p:sp>
        <p:nvSpPr>
          <p:cNvPr id="70" name="Right Triangle 69"/>
          <p:cNvSpPr/>
          <p:nvPr/>
        </p:nvSpPr>
        <p:spPr bwMode="auto">
          <a:xfrm rot="5400000">
            <a:off x="2736613" y="2420853"/>
            <a:ext cx="2588292" cy="520930"/>
          </a:xfrm>
          <a:prstGeom prst="rtTriangle">
            <a:avLst/>
          </a:prstGeom>
          <a:solidFill>
            <a:srgbClr val="C486C0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marR="0" indent="0" fontAlgn="base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1222" y="163513"/>
            <a:ext cx="9270309" cy="831850"/>
          </a:xfrm>
        </p:spPr>
        <p:txBody>
          <a:bodyPr lIns="0" tIns="45719" rIns="0" bIns="45719"/>
          <a:lstStyle/>
          <a:p>
            <a:r>
              <a:rPr lang="ru-RU" dirty="0" smtClean="0"/>
              <a:t>На основании анализа регионов и экспертизы </a:t>
            </a:r>
            <a:br>
              <a:rPr lang="ru-RU" dirty="0" smtClean="0"/>
            </a:br>
            <a:r>
              <a:rPr lang="ru-RU" dirty="0" smtClean="0"/>
              <a:t>Рабочей группы создана целевая модель</a:t>
            </a:r>
            <a:endParaRPr lang="ru-RU" dirty="0"/>
          </a:p>
        </p:txBody>
      </p:sp>
      <p:sp>
        <p:nvSpPr>
          <p:cNvPr id="20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537276" y="1059088"/>
            <a:ext cx="2396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Выполнение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мероприятий</a:t>
            </a:r>
          </a:p>
        </p:txBody>
      </p:sp>
      <p:sp>
        <p:nvSpPr>
          <p:cNvPr id="21" name="Rectangle 1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75358" y="1072289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Заключение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договора</a:t>
            </a:r>
          </a:p>
        </p:txBody>
      </p:sp>
      <p:sp>
        <p:nvSpPr>
          <p:cNvPr id="34" name="TextColumnContent"/>
          <p:cNvSpPr>
            <a:spLocks noChangeArrowheads="1"/>
          </p:cNvSpPr>
          <p:nvPr/>
        </p:nvSpPr>
        <p:spPr bwMode="gray">
          <a:xfrm>
            <a:off x="7121912" y="5547984"/>
            <a:ext cx="2312862" cy="1050134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rgbClr val="345782"/>
              </a:buClr>
              <a:buSzPct val="100000"/>
              <a:buFont typeface=""/>
            </a:pPr>
            <a:endParaRPr lang="ru-RU" sz="1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ColumnContent"/>
          <p:cNvSpPr>
            <a:spLocks noChangeArrowheads="1"/>
          </p:cNvSpPr>
          <p:nvPr/>
        </p:nvSpPr>
        <p:spPr bwMode="gray">
          <a:xfrm>
            <a:off x="7121911" y="2126705"/>
            <a:ext cx="2531721" cy="126017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rgbClr val="345782"/>
              </a:buClr>
              <a:buSzPct val="100000"/>
              <a:buFont typeface=""/>
            </a:pPr>
            <a:endParaRPr lang="ru-RU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5731508" y="6484232"/>
            <a:ext cx="4003877" cy="27153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889000" rtl="0" eaLnBrk="1" fontAlgn="base" latinLnBrk="0" hangingPunct="1"/>
            <a:r>
              <a:rPr lang="ru-RU" sz="900" dirty="0" smtClean="0"/>
              <a:t>Длительность подключения к инфраструктуре теплоснабжения, водоснабжения и водоотведения </a:t>
            </a:r>
            <a:endParaRPr kumimoji="0" lang="en-US" sz="90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1202429" y="6482983"/>
            <a:ext cx="627027" cy="24088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US" sz="1200" b="1" dirty="0" smtClean="0"/>
              <a:t>X </a:t>
            </a:r>
            <a:r>
              <a:rPr lang="ru-RU" sz="1200" b="1" dirty="0" smtClean="0"/>
              <a:t>дн.</a:t>
            </a:r>
            <a:endParaRPr kumimoji="0" lang="en-US" sz="12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8549766" y="1603171"/>
            <a:ext cx="648000" cy="20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00" b="1" dirty="0" smtClean="0"/>
              <a:t>40 дн.*</a:t>
            </a:r>
            <a:endParaRPr kumimoji="0" lang="en-US" sz="10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27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526150" y="6347515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Выполнение мероприятий</a:t>
            </a: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8535384" y="5841558"/>
            <a:ext cx="792000" cy="20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00" b="1" dirty="0" smtClean="0"/>
              <a:t>до 18 мес.</a:t>
            </a:r>
            <a:endParaRPr kumimoji="0" lang="en-US" sz="10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0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 flipH="1">
            <a:off x="3043616" y="1998084"/>
            <a:ext cx="3939520" cy="3939520"/>
          </a:xfrm>
          <a:prstGeom prst="ellipse">
            <a:avLst/>
          </a:prstGeom>
          <a:solidFill>
            <a:srgbClr val="FBFBFB"/>
          </a:solidFill>
          <a:ln w="9525">
            <a:noFill/>
            <a:round/>
            <a:headEnd/>
            <a:tailEnd/>
          </a:ln>
        </p:spPr>
        <p:txBody>
          <a:bodyPr wrap="none" lIns="97740" tIns="48870" rIns="97740" bIns="48870" anchor="ctr"/>
          <a:lstStyle/>
          <a:p>
            <a:pPr defTabSz="977900"/>
            <a:endParaRPr lang="ru-RU" sz="1300" dirty="0">
              <a:solidFill>
                <a:srgbClr val="000000"/>
              </a:solidFill>
            </a:endParaRPr>
          </a:p>
        </p:txBody>
      </p:sp>
      <p:sp>
        <p:nvSpPr>
          <p:cNvPr id="106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-312533" y="6002978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ct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Пуск</a:t>
            </a:r>
          </a:p>
        </p:txBody>
      </p:sp>
      <p:sp>
        <p:nvSpPr>
          <p:cNvPr id="50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6900738" y="1280763"/>
            <a:ext cx="2396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Заключение договора</a:t>
            </a:r>
          </a:p>
        </p:txBody>
      </p:sp>
      <p:sp>
        <p:nvSpPr>
          <p:cNvPr id="62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98163" y="1293964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До заключения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договора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072298" y="6504250"/>
            <a:ext cx="627026" cy="240885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b="1" dirty="0" smtClean="0"/>
              <a:t>Х дн.</a:t>
            </a:r>
            <a:endParaRPr kumimoji="0" lang="en-US" sz="12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1854230" y="6468429"/>
            <a:ext cx="3049300" cy="32317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889000" rtl="0" eaLnBrk="1" fontAlgn="base" latinLnBrk="0" hangingPunct="1"/>
            <a:r>
              <a:rPr lang="ru-RU" sz="900" dirty="0" smtClean="0"/>
              <a:t>Длительность соответствующего этапа в субъекте РФ</a:t>
            </a:r>
            <a:endParaRPr kumimoji="0" lang="en-US" sz="90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aphicFrame>
        <p:nvGraphicFramePr>
          <p:cNvPr id="61" name="chart_pie_1perpage"/>
          <p:cNvGraphicFramePr/>
          <p:nvPr/>
        </p:nvGraphicFramePr>
        <p:xfrm>
          <a:off x="2987082" y="1975392"/>
          <a:ext cx="4027586" cy="402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2983644" y="1392174"/>
            <a:ext cx="2064975" cy="89255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</a:rPr>
              <a:t>Автоматизация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700" dirty="0" smtClean="0">
                <a:latin typeface="Tahoma" pitchFamily="34" charset="0"/>
                <a:cs typeface="Tahoma" pitchFamily="34" charset="0"/>
              </a:rPr>
              <a:t>Наличие калькулятора на сайте субъекта РФ и РСО, позволяющего примерно рассчитать плату за подключение, исходя из определенной точки подключения и с учётом нагрузки заявителя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/>
              <a:buChar char="•"/>
            </a:pPr>
            <a:endParaRPr lang="ru-RU" sz="700" dirty="0" smtClean="0">
              <a:latin typeface="Tahoma" pitchFamily="34" charset="0"/>
              <a:cs typeface="Tahoma" pitchFamily="34" charset="0"/>
            </a:endParaRP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endParaRPr lang="ru-RU" sz="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77713" y="2019760"/>
            <a:ext cx="2550139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/>
              <a:t>Удобство подачи заявки</a:t>
            </a:r>
          </a:p>
          <a:p>
            <a:pPr marL="0" lvl="1">
              <a:buClr>
                <a:srgbClr val="345782"/>
              </a:buClr>
              <a:buSzPct val="100000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Наличие возможности подачи заявки следующих формах: </a:t>
            </a:r>
          </a:p>
          <a:p>
            <a:pPr marL="274638" lvl="1" indent="-1079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в электронной форме, с использованием квалифицированной цифровой подписи; </a:t>
            </a:r>
          </a:p>
          <a:p>
            <a:pPr marL="274638" lvl="1" indent="-1079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почтовым отправлением;</a:t>
            </a:r>
          </a:p>
          <a:p>
            <a:pPr marL="274638" lvl="1" indent="-10795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нарочно.</a:t>
            </a:r>
          </a:p>
          <a:p>
            <a:pPr marL="0" lvl="1">
              <a:buClr>
                <a:srgbClr val="345782"/>
              </a:buClr>
              <a:buSzPct val="100000"/>
            </a:pPr>
            <a:endParaRPr lang="ru-RU" sz="800" dirty="0" smtClean="0">
              <a:latin typeface="Tahoma" pitchFamily="34" charset="0"/>
              <a:cs typeface="Tahoma" pitchFamily="34" charset="0"/>
            </a:endParaRPr>
          </a:p>
          <a:p>
            <a:pPr marL="72000" lvl="1" indent="-72000">
              <a:buClr>
                <a:srgbClr val="345782"/>
              </a:buClr>
              <a:buSzPct val="100000"/>
              <a:buFont typeface="Arial"/>
              <a:buChar char="•"/>
            </a:pPr>
            <a:endParaRPr lang="ru-RU" sz="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50205" y="3265631"/>
            <a:ext cx="2056275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/>
              <a:t>Информационное обеспечение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Проведение технической комиссии по определению возможности подключения при участии заявителя с раскрытием информации о принятых мерах</a:t>
            </a:r>
            <a:endParaRPr lang="ru-RU" sz="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64660" y="3881184"/>
            <a:ext cx="2200222" cy="9848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Быстрая процедура выдачи акта о ТП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возможности направления заявителю актов ТП, разграничения балансовой принадлежности и эксплуатационной ответственности, подписанного электронной подписью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endParaRPr lang="ru-RU" sz="8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defTabSz="769938">
              <a:buClr>
                <a:srgbClr val="345782"/>
              </a:buClr>
              <a:buSzPct val="100000"/>
              <a:buFont typeface=""/>
            </a:pPr>
            <a:endParaRPr lang="ru-RU" sz="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15744" y="1819705"/>
            <a:ext cx="2824597" cy="7540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900" b="1" dirty="0" smtClean="0">
                <a:solidFill>
                  <a:srgbClr val="000000"/>
                </a:solidFill>
              </a:rPr>
              <a:t>Информационное обеспечение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Наличие информации о доступной мощности с возможностью детализации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Наличие публикации на сайте РСО информации об исчерпывающем перечне документов, необходимых к представлению (с примером заполнения)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97649" y="4923175"/>
            <a:ext cx="2060786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</a:rPr>
              <a:t>Быстрая процедура выдачи акта о ТУ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возможности направления заявителю акта о выполнении ТУ, подписанного электронной подписью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745595" y="5536995"/>
            <a:ext cx="2661498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</a:rPr>
              <a:t>Оптимизация процедур</a:t>
            </a:r>
            <a:endParaRPr lang="ru-RU" sz="800" b="1" dirty="0">
              <a:solidFill>
                <a:srgbClr val="000000"/>
              </a:solidFill>
            </a:endParaRPr>
          </a:p>
          <a:p>
            <a:pPr marL="228600" lvl="1" indent="-114300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</a:rPr>
              <a:t>Наличие акта о сокращении сроков прохождения экспертизы ПСД</a:t>
            </a: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887439" y="4252574"/>
            <a:ext cx="2420053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/>
              <a:t>        Упрощенное получение                                          </a:t>
            </a:r>
          </a:p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/>
              <a:t>     разрешения на строительство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</a:rPr>
              <a:t>Наличие НПА</a:t>
            </a:r>
            <a:r>
              <a:rPr lang="en-US" sz="800" dirty="0" smtClean="0">
                <a:solidFill>
                  <a:srgbClr val="000000"/>
                </a:solidFill>
              </a:rPr>
              <a:t>, </a:t>
            </a:r>
            <a:r>
              <a:rPr lang="ru-RU" sz="800" dirty="0" smtClean="0">
                <a:solidFill>
                  <a:srgbClr val="000000"/>
                </a:solidFill>
              </a:rPr>
              <a:t>отменяющего необходимость  получения разрешения на строительство сетей тепло-, водоснабжения и водоотведения, путем утверждения на уровне закона субъекта РФ перечня случаев, при которых не требуется получение разрешения на строительство;</a:t>
            </a:r>
            <a:endParaRPr lang="ru-RU" sz="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4" name="Oval invers 3"/>
          <p:cNvSpPr>
            <a:spLocks noChangeArrowheads="1"/>
          </p:cNvSpPr>
          <p:nvPr/>
        </p:nvSpPr>
        <p:spPr bwMode="gray">
          <a:xfrm>
            <a:off x="2744738" y="1428420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86" name="Oval invers 5"/>
          <p:cNvSpPr>
            <a:spLocks noChangeArrowheads="1"/>
          </p:cNvSpPr>
          <p:nvPr/>
        </p:nvSpPr>
        <p:spPr bwMode="gray">
          <a:xfrm>
            <a:off x="6405212" y="1846628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90" name="Oval invers 7"/>
          <p:cNvSpPr>
            <a:spLocks noChangeArrowheads="1"/>
          </p:cNvSpPr>
          <p:nvPr/>
        </p:nvSpPr>
        <p:spPr bwMode="gray">
          <a:xfrm>
            <a:off x="7034205" y="396784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5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92" name="Oval invers 9"/>
          <p:cNvSpPr>
            <a:spLocks noChangeArrowheads="1"/>
          </p:cNvSpPr>
          <p:nvPr/>
        </p:nvSpPr>
        <p:spPr bwMode="gray">
          <a:xfrm>
            <a:off x="577894" y="480388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7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96" name="Oval invers 10"/>
          <p:cNvSpPr>
            <a:spLocks noChangeArrowheads="1"/>
          </p:cNvSpPr>
          <p:nvPr/>
        </p:nvSpPr>
        <p:spPr bwMode="gray">
          <a:xfrm>
            <a:off x="601986" y="385984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8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2250" y="2574315"/>
            <a:ext cx="2686696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Наличие в открытом доступе на сайте субъекта РФ информации о возможности подключения нагрузки заявителя в выбранной точке подключения в привязке к земельному участку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Наличие «горячей линии» по вопросам подключения</a:t>
            </a:r>
          </a:p>
          <a:p>
            <a:pPr marL="72000" lvl="1" indent="-72000">
              <a:buClr>
                <a:srgbClr val="34578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itchFamily="34" charset="0"/>
                <a:cs typeface="Tahoma" pitchFamily="34" charset="0"/>
              </a:rPr>
              <a:t>Наличие оцифрованных схем ресурсонабжения сети региона с размещением информации на сайте                 (с учетом законодательства о </a:t>
            </a:r>
            <a:br>
              <a:rPr lang="ru-RU" sz="800" dirty="0" smtClean="0">
                <a:latin typeface="Tahoma" pitchFamily="34" charset="0"/>
                <a:cs typeface="Tahoma" pitchFamily="34" charset="0"/>
              </a:rPr>
            </a:br>
            <a:r>
              <a:rPr lang="ru-RU" sz="800" dirty="0" smtClean="0">
                <a:latin typeface="Tahoma" pitchFamily="34" charset="0"/>
                <a:cs typeface="Tahoma" pitchFamily="34" charset="0"/>
              </a:rPr>
              <a:t>государственной тайне)</a:t>
            </a:r>
          </a:p>
        </p:txBody>
      </p:sp>
      <p:sp>
        <p:nvSpPr>
          <p:cNvPr id="52" name="Oval invers 3"/>
          <p:cNvSpPr>
            <a:spLocks noChangeArrowheads="1"/>
          </p:cNvSpPr>
          <p:nvPr/>
        </p:nvSpPr>
        <p:spPr bwMode="gray">
          <a:xfrm>
            <a:off x="532736" y="160317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53" name="Footnote"/>
          <p:cNvSpPr>
            <a:spLocks noChangeArrowheads="1"/>
          </p:cNvSpPr>
          <p:nvPr/>
        </p:nvSpPr>
        <p:spPr bwMode="gray">
          <a:xfrm>
            <a:off x="471222" y="6515100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 marL="0" lvl="1">
              <a:lnSpc>
                <a:spcPct val="90000"/>
              </a:lnSpc>
            </a:pPr>
            <a:r>
              <a:rPr lang="ru-RU" sz="800" dirty="0" smtClean="0"/>
              <a:t>*</a:t>
            </a:r>
            <a:r>
              <a:rPr lang="ru-RU" sz="600" dirty="0" smtClean="0">
                <a:latin typeface="Tahoma" pitchFamily="34" charset="0"/>
                <a:cs typeface="Tahoma" pitchFamily="34" charset="0"/>
              </a:rPr>
              <a:t>при условии подачи полного комплекта документов</a:t>
            </a:r>
          </a:p>
        </p:txBody>
      </p:sp>
      <p:sp>
        <p:nvSpPr>
          <p:cNvPr id="54" name="Oval invers 7"/>
          <p:cNvSpPr>
            <a:spLocks noChangeArrowheads="1"/>
          </p:cNvSpPr>
          <p:nvPr/>
        </p:nvSpPr>
        <p:spPr bwMode="gray">
          <a:xfrm>
            <a:off x="6450020" y="548902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6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58" name="Oval invers 5"/>
          <p:cNvSpPr>
            <a:spLocks noChangeArrowheads="1"/>
          </p:cNvSpPr>
          <p:nvPr/>
        </p:nvSpPr>
        <p:spPr bwMode="gray">
          <a:xfrm>
            <a:off x="6992902" y="308436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4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618833" y="2249459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701277" y="2681124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385815" y="2658702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794572" y="3709920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492690" y="4990927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4557049" y="5457395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3650633" y="5026552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258652" y="3741552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0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7082735" y="6029563"/>
            <a:ext cx="2396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Выполнение мероприятий 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9093580" y="1071692"/>
            <a:ext cx="627026" cy="240885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b="1" dirty="0" smtClean="0"/>
              <a:t>Х дн.</a:t>
            </a:r>
            <a:endParaRPr kumimoji="0" lang="en-US" sz="12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8906" y="1839470"/>
            <a:ext cx="1128187" cy="221599"/>
          </a:xfrm>
          <a:prstGeom prst="rect">
            <a:avLst/>
          </a:prstGeom>
          <a:solidFill>
            <a:schemeClr val="bg1"/>
          </a:solidFill>
        </p:spPr>
        <p:txBody>
          <a:bodyPr wrap="square" lIns="18288" tIns="18288" rIns="0" bIns="18288" rtlCol="0">
            <a:spAutoFit/>
          </a:bodyPr>
          <a:lstStyle/>
          <a:p>
            <a:pPr marL="0" lvl="1">
              <a:buClr>
                <a:srgbClr val="345782"/>
              </a:buClr>
              <a:buSzPct val="100000"/>
            </a:pPr>
            <a:r>
              <a:rPr lang="ru-RU" sz="600" dirty="0" smtClean="0">
                <a:latin typeface="Tahoma" pitchFamily="34" charset="0"/>
                <a:cs typeface="Tahoma" pitchFamily="34" charset="0"/>
              </a:rPr>
              <a:t>*при условии подачи полного комплекта документов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22185" y="5906327"/>
            <a:ext cx="6584908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28600" lvl="1" indent="-114300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</a:rPr>
              <a:t>Наличие акта о сокращении сроков прохождения экспертизы ПСД</a:t>
            </a:r>
          </a:p>
          <a:p>
            <a:pPr marL="228600" lvl="1" indent="-114300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>
                <a:solidFill>
                  <a:srgbClr val="000000"/>
                </a:solidFill>
              </a:rPr>
              <a:t>Возможность размещения объектов на муниципальных и гос. землях без их </a:t>
            </a:r>
            <a:r>
              <a:rPr lang="ru-RU" sz="800" dirty="0" smtClean="0">
                <a:solidFill>
                  <a:srgbClr val="000000"/>
                </a:solidFill>
              </a:rPr>
              <a:t>предоставления в аренду или собственность</a:t>
            </a:r>
          </a:p>
          <a:p>
            <a:pPr marL="228600" lvl="1" indent="-114300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>
                <a:solidFill>
                  <a:srgbClr val="000000"/>
                </a:solidFill>
              </a:rPr>
              <a:t>Короткий срок предоставления «ордера на земляные  работы</a:t>
            </a:r>
            <a:r>
              <a:rPr lang="ru-RU" sz="800" dirty="0" smtClean="0">
                <a:solidFill>
                  <a:srgbClr val="000000"/>
                </a:solidFill>
              </a:rPr>
              <a:t>»</a:t>
            </a:r>
          </a:p>
          <a:p>
            <a:pPr marL="228600" lvl="1" indent="-114300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</a:rPr>
              <a:t>Наличие регламента оказания муниципальных услуг по получению разрешений для получения «ордера на земляные работы</a:t>
            </a:r>
          </a:p>
        </p:txBody>
      </p:sp>
    </p:spTree>
    <p:extLst>
      <p:ext uri="{BB962C8B-B14F-4D97-AF65-F5344CB8AC3E}">
        <p14:creationId xmlns:p14="http://schemas.microsoft.com/office/powerpoint/2010/main" val="30281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fvHurGQeUm6DcLQ6wALWw"/>
</p:tagLst>
</file>

<file path=ppt/theme/theme1.xml><?xml version="1.0" encoding="utf-8"?>
<a:theme xmlns:a="http://schemas.openxmlformats.org/drawingml/2006/main" name="ASI_new_format">
  <a:themeElements>
    <a:clrScheme name="Letter Blank 3">
      <a:dk1>
        <a:srgbClr val="000000"/>
      </a:dk1>
      <a:lt1>
        <a:srgbClr val="FFFFFF"/>
      </a:lt1>
      <a:dk2>
        <a:srgbClr val="345782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0000"/>
      </a:accent4>
      <a:accent5>
        <a:srgbClr val="EEEEEE"/>
      </a:accent5>
      <a:accent6>
        <a:srgbClr val="B2C7CA"/>
      </a:accent6>
      <a:hlink>
        <a:srgbClr val="5D8BA7"/>
      </a:hlink>
      <a:folHlink>
        <a:srgbClr val="9CBDC8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200" b="0" i="0" u="none" strike="noStrike" cap="none" normalizeH="0" baseline="0" dirty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/>
      <a:bodyPr wrap="none" lIns="91440" tIns="91440" rIns="91440" bIns="91440" rtlCol="0">
        <a:spAutoFit/>
      </a:bodyPr>
      <a:lstStyle>
        <a:defPPr algn="l">
          <a:defRPr sz="1200" dirty="0" smtClean="0">
            <a:solidFill>
              <a:srgbClr val="000000"/>
            </a:solidFill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943</Words>
  <Application>Microsoft Office PowerPoint</Application>
  <PresentationFormat>Лист A4 (210x297 мм)</PresentationFormat>
  <Paragraphs>134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Trebuchet MS</vt:lpstr>
      <vt:lpstr>ASI_new_format</vt:lpstr>
      <vt:lpstr>think-cell Slide</vt:lpstr>
      <vt:lpstr>Карта факторов: ключевые факторы, влияющие на скорость и стоимость подключения к инфраструктуре теплоснабжения, водоснабжения и водоотведения</vt:lpstr>
      <vt:lpstr>На основании анализа регионов и экспертизы  Рабочей группы создана целевая модель</vt:lpstr>
    </vt:vector>
  </TitlesOfParts>
  <Company>The Boston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Zanina, Eugenia</dc:creator>
  <cp:lastModifiedBy>Светлана Геннадьевна Салямова</cp:lastModifiedBy>
  <cp:revision>104</cp:revision>
  <cp:lastPrinted>2016-10-03T08:06:31Z</cp:lastPrinted>
  <dcterms:created xsi:type="dcterms:W3CDTF">2010-04-13T12:31:45Z</dcterms:created>
  <dcterms:modified xsi:type="dcterms:W3CDTF">2016-12-12T06:56:52Z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ASI_Dec2013</vt:lpwstr>
  </property>
  <property fmtid="{D5CDD505-2E9C-101B-9397-08002B2CF9AE}" pid="3" name="Template Name">
    <vt:lpwstr>A4</vt:lpwstr>
  </property>
  <property fmtid="{D5CDD505-2E9C-101B-9397-08002B2CF9AE}" pid="4" name="_NewReviewCycle">
    <vt:lpwstr/>
  </property>
</Properties>
</file>