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64.xml" ContentType="application/vnd.openxmlformats-officedocument.presentationml.tags+xml"/>
  <Override PartName="/ppt/charts/chart2.xml" ContentType="application/vnd.openxmlformats-officedocument.drawingml.chart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charts/chart3.xml" ContentType="application/vnd.openxmlformats-officedocument.drawingml.chart+xml"/>
  <Override PartName="/ppt/tags/tag67.xml" ContentType="application/vnd.openxmlformats-officedocument.presentationml.tags+xml"/>
  <Override PartName="/ppt/charts/chart4.xml" ContentType="application/vnd.openxmlformats-officedocument.drawingml.chart+xml"/>
  <Override PartName="/ppt/tags/tag68.xml" ContentType="application/vnd.openxmlformats-officedocument.presentationml.tags+xml"/>
  <Override PartName="/ppt/charts/chart5.xml" ContentType="application/vnd.openxmlformats-officedocument.drawingml.chart+xml"/>
  <Override PartName="/ppt/tags/tag69.xml" ContentType="application/vnd.openxmlformats-officedocument.presentationml.tags+xml"/>
  <Override PartName="/ppt/notesSlides/notesSlide2.xml" ContentType="application/vnd.openxmlformats-officedocument.presentationml.notesSlide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</p:sldMasterIdLst>
  <p:notesMasterIdLst>
    <p:notesMasterId r:id="rId13"/>
  </p:notesMasterIdLst>
  <p:sldIdLst>
    <p:sldId id="412" r:id="rId2"/>
    <p:sldId id="326" r:id="rId3"/>
    <p:sldId id="291" r:id="rId4"/>
    <p:sldId id="327" r:id="rId5"/>
    <p:sldId id="415" r:id="rId6"/>
    <p:sldId id="414" r:id="rId7"/>
    <p:sldId id="276" r:id="rId8"/>
    <p:sldId id="331" r:id="rId9"/>
    <p:sldId id="332" r:id="rId10"/>
    <p:sldId id="416" r:id="rId11"/>
    <p:sldId id="321" r:id="rId12"/>
  </p:sldIdLst>
  <p:sldSz cx="9906000" cy="6858000" type="A4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782"/>
    <a:srgbClr val="92D050"/>
    <a:srgbClr val="99FF66"/>
    <a:srgbClr val="00000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3" autoAdjust="0"/>
    <p:restoredTop sz="94660" autoAdjust="0"/>
  </p:normalViewPr>
  <p:slideViewPr>
    <p:cSldViewPr snapToGrid="0" snapToObjects="1" showGuides="1">
      <p:cViewPr varScale="1">
        <p:scale>
          <a:sx n="94" d="100"/>
          <a:sy n="94" d="100"/>
        </p:scale>
        <p:origin x="894" y="96"/>
      </p:cViewPr>
      <p:guideLst>
        <p:guide orient="horz" pos="2159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 green</c:v>
                </c:pt>
              </c:strCache>
            </c:strRef>
          </c:tx>
          <c:spPr>
            <a:ln w="12700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3.48</c:v>
                </c:pt>
                <c:pt idx="1">
                  <c:v>1.8</c:v>
                </c:pt>
                <c:pt idx="2">
                  <c:v>3.8</c:v>
                </c:pt>
                <c:pt idx="3">
                  <c:v>3.9</c:v>
                </c:pt>
                <c:pt idx="4">
                  <c:v>1.6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Sheet1!$N$2:$N$6</c:f>
              <c:numCache>
                <c:formatCode>General</c:formatCode>
                <c:ptCount val="5"/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Sheet1!$O$2:$O$6</c:f>
              <c:numCache>
                <c:formatCode>General</c:formatCode>
                <c:ptCount val="5"/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Sheet1!$P$2:$P$6</c:f>
              <c:numCache>
                <c:formatCode>General</c:formatCode>
                <c:ptCount val="5"/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Sheet1!$Q$2:$Q$6</c:f>
              <c:numCache>
                <c:formatCode>General</c:formatCode>
                <c:ptCount val="5"/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Sheet1!$R$2:$R$6</c:f>
              <c:numCache>
                <c:formatCode>General</c:formatCode>
                <c:ptCount val="5"/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Sheet1!$U$2:$U$6</c:f>
              <c:numCache>
                <c:formatCode>General</c:formatCode>
                <c:ptCount val="5"/>
              </c:numCache>
            </c:numRef>
          </c:val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</c:numCache>
            </c:numRef>
          </c:val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Sheet1!$W$2:$W$6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5111760"/>
        <c:axId val="675110128"/>
      </c:radarChart>
      <c:catAx>
        <c:axId val="67511176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675110128"/>
        <c:crosses val="autoZero"/>
        <c:auto val="1"/>
        <c:lblAlgn val="ctr"/>
        <c:lblOffset val="100"/>
        <c:noMultiLvlLbl val="0"/>
      </c:catAx>
      <c:valAx>
        <c:axId val="675110128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one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67511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903630973088327E-2"/>
          <c:y val="1.9903630973088327E-2"/>
          <c:w val="0.96019273805382666"/>
          <c:h val="0.96019273805382666"/>
        </c:manualLayout>
      </c:layout>
      <c:radarChart>
        <c:radarStyle val="marker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0.62844103158505016</c:v>
                </c:pt>
                <c:pt idx="2">
                  <c:v>5</c:v>
                </c:pt>
                <c:pt idx="3">
                  <c:v>0</c:v>
                </c:pt>
                <c:pt idx="4">
                  <c:v>2.3128688019072592</c:v>
                </c:pt>
              </c:numCache>
            </c:numRef>
          </c:val>
        </c:ser>
        <c:ser>
          <c:idx val="2"/>
          <c:order val="2"/>
          <c:tx>
            <c:strRef>
              <c:f>Sheet1!$B$1</c:f>
              <c:strCache>
                <c:ptCount val="1"/>
                <c:pt idx="0">
                  <c:v>Light green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Sheet1!$C$1</c:f>
              <c:strCache>
                <c:ptCount val="1"/>
                <c:pt idx="0">
                  <c:v>Blue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Sheet1!$D$1</c:f>
              <c:strCache>
                <c:ptCount val="1"/>
                <c:pt idx="0">
                  <c:v>Medium blue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2.3817355727489495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1.0073200747839002</c:v>
                </c:pt>
              </c:numCache>
            </c:numRef>
          </c:val>
        </c:ser>
        <c:ser>
          <c:idx val="5"/>
          <c:order val="5"/>
          <c:tx>
            <c:strRef>
              <c:f>Sheet1!$E$1</c:f>
              <c:strCache>
                <c:ptCount val="1"/>
                <c:pt idx="0">
                  <c:v>Light blue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3.3591079148160237</c:v>
                </c:pt>
                <c:pt idx="1">
                  <c:v>0.1763406881768125</c:v>
                </c:pt>
                <c:pt idx="2">
                  <c:v>1.6666666666666681</c:v>
                </c:pt>
                <c:pt idx="3">
                  <c:v>0</c:v>
                </c:pt>
                <c:pt idx="4">
                  <c:v>0.73859041316704577</c:v>
                </c:pt>
              </c:numCache>
            </c:numRef>
          </c:val>
        </c:ser>
        <c:ser>
          <c:idx val="6"/>
          <c:order val="6"/>
          <c:tx>
            <c:strRef>
              <c:f>Sheet1!$F$1</c:f>
              <c:strCache>
                <c:ptCount val="1"/>
                <c:pt idx="0">
                  <c:v>Brown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</c:v>
                </c:pt>
                <c:pt idx="1">
                  <c:v>0.7734593918621615</c:v>
                </c:pt>
                <c:pt idx="2">
                  <c:v>5</c:v>
                </c:pt>
                <c:pt idx="3">
                  <c:v>0.4</c:v>
                </c:pt>
                <c:pt idx="4">
                  <c:v>0.31644917920069487</c:v>
                </c:pt>
              </c:numCache>
            </c:numRef>
          </c:val>
        </c:ser>
        <c:ser>
          <c:idx val="7"/>
          <c:order val="7"/>
          <c:tx>
            <c:strRef>
              <c:f>Sheet1!$G$1</c:f>
              <c:strCache>
                <c:ptCount val="1"/>
                <c:pt idx="0">
                  <c:v>Medium brown</c:v>
                </c:pt>
              </c:strCache>
            </c:strRef>
          </c:tx>
          <c:spPr>
            <a:ln w="3175">
              <a:solidFill>
                <a:srgbClr val="C000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C00000"/>
              </a:solidFill>
            </c:spPr>
          </c:marker>
          <c:dPt>
            <c:idx val="3"/>
            <c:bubble3D val="0"/>
            <c:spPr>
              <a:ln w="28575">
                <a:solidFill>
                  <a:srgbClr val="C00000"/>
                </a:solidFill>
                <a:prstDash val="solid"/>
              </a:ln>
            </c:spPr>
          </c:dPt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3.48</c:v>
                </c:pt>
                <c:pt idx="1">
                  <c:v>1.8</c:v>
                </c:pt>
                <c:pt idx="2">
                  <c:v>3.8</c:v>
                </c:pt>
                <c:pt idx="3">
                  <c:v>3.9</c:v>
                </c:pt>
                <c:pt idx="4">
                  <c:v>1.6</c:v>
                </c:pt>
              </c:numCache>
            </c:numRef>
          </c:val>
        </c:ser>
        <c:ser>
          <c:idx val="8"/>
          <c:order val="8"/>
          <c:tx>
            <c:strRef>
              <c:f>Sheet1!$H$1</c:f>
              <c:strCache>
                <c:ptCount val="1"/>
                <c:pt idx="0">
                  <c:v>Light brown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2.9739861463826984</c:v>
                </c:pt>
                <c:pt idx="1">
                  <c:v>0.1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Sheet1!$I$1</c:f>
              <c:strCache>
                <c:ptCount val="1"/>
                <c:pt idx="0">
                  <c:v>Grey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1.9122051859922735</c:v>
                </c:pt>
                <c:pt idx="1">
                  <c:v>3.5888395270667401</c:v>
                </c:pt>
                <c:pt idx="2">
                  <c:v>5</c:v>
                </c:pt>
                <c:pt idx="3">
                  <c:v>0</c:v>
                </c:pt>
                <c:pt idx="4">
                  <c:v>1.9625021822399284</c:v>
                </c:pt>
              </c:numCache>
            </c:numRef>
          </c:val>
        </c:ser>
        <c:ser>
          <c:idx val="10"/>
          <c:order val="10"/>
          <c:tx>
            <c:strRef>
              <c:f>Sheet1!$J$1</c:f>
              <c:strCache>
                <c:ptCount val="1"/>
                <c:pt idx="0">
                  <c:v>Medium grey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0">
                  <c:v>2.9474979389430001</c:v>
                </c:pt>
                <c:pt idx="1">
                  <c:v>1.9942528735632299</c:v>
                </c:pt>
                <c:pt idx="2">
                  <c:v>5</c:v>
                </c:pt>
                <c:pt idx="3">
                  <c:v>2.3936496422892186</c:v>
                </c:pt>
                <c:pt idx="4">
                  <c:v>0</c:v>
                </c:pt>
              </c:numCache>
            </c:numRef>
          </c:val>
        </c:ser>
        <c:ser>
          <c:idx val="11"/>
          <c:order val="11"/>
          <c:tx>
            <c:strRef>
              <c:f>Sheet1!$K$1</c:f>
              <c:strCache>
                <c:ptCount val="1"/>
                <c:pt idx="0">
                  <c:v>Light grey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  <c:pt idx="0">
                  <c:v>3.5869020345429008</c:v>
                </c:pt>
                <c:pt idx="1">
                  <c:v>3.3992946708463951</c:v>
                </c:pt>
                <c:pt idx="2">
                  <c:v>1.6666666666666681</c:v>
                </c:pt>
                <c:pt idx="3">
                  <c:v>1.9953905562642342</c:v>
                </c:pt>
                <c:pt idx="4">
                  <c:v>0</c:v>
                </c:pt>
              </c:numCache>
            </c:numRef>
          </c:val>
        </c:ser>
        <c:ser>
          <c:idx val="12"/>
          <c:order val="12"/>
          <c:tx>
            <c:strRef>
              <c:f>Sheet1!$L$1</c:f>
              <c:strCache>
                <c:ptCount val="1"/>
                <c:pt idx="0">
                  <c:v>White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  <c:pt idx="0">
                  <c:v>3.1201828525975985</c:v>
                </c:pt>
                <c:pt idx="1">
                  <c:v>1.4084969846915105</c:v>
                </c:pt>
                <c:pt idx="2">
                  <c:v>5</c:v>
                </c:pt>
                <c:pt idx="3">
                  <c:v>0</c:v>
                </c:pt>
                <c:pt idx="4">
                  <c:v>2.0134373099095884</c:v>
                </c:pt>
              </c:numCache>
            </c:numRef>
          </c:val>
        </c:ser>
        <c:ser>
          <c:idx val="13"/>
          <c:order val="13"/>
          <c:tx>
            <c:strRef>
              <c:f>Sheet1!$M$1</c:f>
              <c:strCache>
                <c:ptCount val="1"/>
                <c:pt idx="0">
                  <c:v>Yellow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</c:ser>
        <c:ser>
          <c:idx val="14"/>
          <c:order val="14"/>
          <c:tx>
            <c:strRef>
              <c:f>Sheet1!$N$1</c:f>
              <c:strCache>
                <c:ptCount val="1"/>
                <c:pt idx="0">
                  <c:v>Medium yellow</c:v>
                </c:pt>
              </c:strCache>
            </c:strRef>
          </c:tx>
          <c:spPr>
            <a:ln w="22225">
              <a:solidFill>
                <a:srgbClr val="92D05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92D050"/>
              </a:solidFill>
            </c:spPr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Sheet1!$N$2:$N$6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5"/>
          <c:order val="15"/>
          <c:tx>
            <c:strRef>
              <c:f>Sheet1!$O$1</c:f>
              <c:strCache>
                <c:ptCount val="1"/>
                <c:pt idx="0">
                  <c:v>Light yellow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Sheet1!$O$2:$O$6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</c:ser>
        <c:ser>
          <c:idx val="16"/>
          <c:order val="1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7"/>
          <c:order val="17"/>
          <c:tx>
            <c:strRef>
              <c:f>Sheet1!$P$1</c:f>
              <c:strCache>
                <c:ptCount val="1"/>
                <c:pt idx="0">
                  <c:v>Medium orange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Sheet1!$P$2:$P$6</c:f>
              <c:numCache>
                <c:formatCode>General</c:formatCode>
                <c:ptCount val="5"/>
                <c:pt idx="0">
                  <c:v>3.3905872182704329</c:v>
                </c:pt>
                <c:pt idx="1">
                  <c:v>2.9701638542430908</c:v>
                </c:pt>
                <c:pt idx="2">
                  <c:v>1.6666666666666681</c:v>
                </c:pt>
                <c:pt idx="3">
                  <c:v>4.2008725811027539</c:v>
                </c:pt>
                <c:pt idx="4">
                  <c:v>3.8303300074924516E-2</c:v>
                </c:pt>
              </c:numCache>
            </c:numRef>
          </c:val>
        </c:ser>
        <c:ser>
          <c:idx val="18"/>
          <c:order val="18"/>
          <c:tx>
            <c:strRef>
              <c:f>Sheet1!$Q$1</c:f>
              <c:strCache>
                <c:ptCount val="1"/>
                <c:pt idx="0">
                  <c:v>Light orange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Sheet1!$Q$2:$Q$6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</c:ser>
        <c:ser>
          <c:idx val="19"/>
          <c:order val="19"/>
          <c:tx>
            <c:strRef>
              <c:f>Sheet1!$R$1</c:f>
              <c:strCache>
                <c:ptCount val="1"/>
                <c:pt idx="0">
                  <c:v>Red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Sheet1!$R$2:$R$6</c:f>
              <c:numCache>
                <c:formatCode>General</c:formatCode>
                <c:ptCount val="5"/>
                <c:pt idx="0">
                  <c:v>2.0008085549870152</c:v>
                </c:pt>
                <c:pt idx="1">
                  <c:v>2.3137740522004271</c:v>
                </c:pt>
                <c:pt idx="2">
                  <c:v>5</c:v>
                </c:pt>
                <c:pt idx="3">
                  <c:v>3.9953353975190948</c:v>
                </c:pt>
                <c:pt idx="4">
                  <c:v>1.3169612461499129</c:v>
                </c:pt>
              </c:numCache>
            </c:numRef>
          </c:val>
        </c:ser>
        <c:ser>
          <c:idx val="20"/>
          <c:order val="20"/>
          <c:tx>
            <c:strRef>
              <c:f>Sheet1!$S$1</c:f>
              <c:strCache>
                <c:ptCount val="1"/>
                <c:pt idx="0">
                  <c:v>Medium red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Скорость регистрации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  <c:pt idx="0">
                  <c:v>3.3465964595390667</c:v>
                </c:pt>
                <c:pt idx="1">
                  <c:v>2.5273948775927471</c:v>
                </c:pt>
                <c:pt idx="2">
                  <c:v>5</c:v>
                </c:pt>
                <c:pt idx="3">
                  <c:v>3.9896835378297668</c:v>
                </c:pt>
                <c:pt idx="4">
                  <c:v>1.9826109823178391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5113392"/>
        <c:axId val="675116656"/>
      </c:radarChart>
      <c:catAx>
        <c:axId val="6751133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675116656"/>
        <c:crosses val="autoZero"/>
        <c:auto val="1"/>
        <c:lblAlgn val="ctr"/>
        <c:lblOffset val="100"/>
        <c:noMultiLvlLbl val="0"/>
      </c:catAx>
      <c:valAx>
        <c:axId val="675116656"/>
        <c:scaling>
          <c:orientation val="minMax"/>
          <c:max val="5"/>
        </c:scaling>
        <c:delete val="0"/>
        <c:axPos val="l"/>
        <c:numFmt formatCode="General" sourceLinked="1"/>
        <c:majorTickMark val="cross"/>
        <c:minorTickMark val="none"/>
        <c:tickLblPos val="none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7511339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 green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Sheet1!$N$2:$N$6</c:f>
              <c:numCache>
                <c:formatCode>General</c:formatCode>
                <c:ptCount val="5"/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Sheet1!$O$2:$O$6</c:f>
              <c:numCache>
                <c:formatCode>General</c:formatCode>
                <c:ptCount val="5"/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Sheet1!$P$2:$P$6</c:f>
              <c:numCache>
                <c:formatCode>General</c:formatCode>
                <c:ptCount val="5"/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Sheet1!$Q$2:$Q$6</c:f>
              <c:numCache>
                <c:formatCode>General</c:formatCode>
                <c:ptCount val="5"/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Sheet1!$R$2:$R$6</c:f>
              <c:numCache>
                <c:formatCode>General</c:formatCode>
                <c:ptCount val="5"/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Sheet1!$U$2:$U$6</c:f>
              <c:numCache>
                <c:formatCode>General</c:formatCode>
                <c:ptCount val="5"/>
              </c:numCache>
            </c:numRef>
          </c:val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</c:numCache>
            </c:numRef>
          </c:val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Sheet1!$W$2:$W$6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5115024"/>
        <c:axId val="675115568"/>
      </c:radarChart>
      <c:catAx>
        <c:axId val="6751150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675115568"/>
        <c:crosses val="autoZero"/>
        <c:auto val="1"/>
        <c:lblAlgn val="ctr"/>
        <c:lblOffset val="100"/>
        <c:noMultiLvlLbl val="0"/>
      </c:catAx>
      <c:valAx>
        <c:axId val="675115568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one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67511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 green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Sheet1!$N$2:$N$6</c:f>
              <c:numCache>
                <c:formatCode>General</c:formatCode>
                <c:ptCount val="5"/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Sheet1!$O$2:$O$6</c:f>
              <c:numCache>
                <c:formatCode>General</c:formatCode>
                <c:ptCount val="5"/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Sheet1!$P$2:$P$6</c:f>
              <c:numCache>
                <c:formatCode>General</c:formatCode>
                <c:ptCount val="5"/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Sheet1!$Q$2:$Q$6</c:f>
              <c:numCache>
                <c:formatCode>General</c:formatCode>
                <c:ptCount val="5"/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Sheet1!$R$2:$R$6</c:f>
              <c:numCache>
                <c:formatCode>General</c:formatCode>
                <c:ptCount val="5"/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Sheet1!$U$2:$U$6</c:f>
              <c:numCache>
                <c:formatCode>General</c:formatCode>
                <c:ptCount val="5"/>
              </c:numCache>
            </c:numRef>
          </c:val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</c:numCache>
            </c:numRef>
          </c:val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Sheet1!$W$2:$W$6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667680"/>
        <c:axId val="678668768"/>
      </c:radarChart>
      <c:catAx>
        <c:axId val="6786676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678668768"/>
        <c:crosses val="autoZero"/>
        <c:auto val="1"/>
        <c:lblAlgn val="ctr"/>
        <c:lblOffset val="100"/>
        <c:noMultiLvlLbl val="0"/>
      </c:catAx>
      <c:valAx>
        <c:axId val="678668768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one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67866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 green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Sheet1!$N$2:$N$6</c:f>
              <c:numCache>
                <c:formatCode>General</c:formatCode>
                <c:ptCount val="5"/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Sheet1!$O$2:$O$6</c:f>
              <c:numCache>
                <c:formatCode>General</c:formatCode>
                <c:ptCount val="5"/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Sheet1!$P$2:$P$6</c:f>
              <c:numCache>
                <c:formatCode>General</c:formatCode>
                <c:ptCount val="5"/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Sheet1!$Q$2:$Q$6</c:f>
              <c:numCache>
                <c:formatCode>General</c:formatCode>
                <c:ptCount val="5"/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Sheet1!$R$2:$R$6</c:f>
              <c:numCache>
                <c:formatCode>General</c:formatCode>
                <c:ptCount val="5"/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Sheet1!$U$2:$U$6</c:f>
              <c:numCache>
                <c:formatCode>General</c:formatCode>
                <c:ptCount val="5"/>
              </c:numCache>
            </c:numRef>
          </c:val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</c:numCache>
            </c:numRef>
          </c:val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Доступность подачи зявлений</c:v>
                </c:pt>
                <c:pt idx="1">
                  <c:v>Межвед ОМС</c:v>
                </c:pt>
                <c:pt idx="2">
                  <c:v>Ресурсообеспеченность</c:v>
                </c:pt>
                <c:pt idx="3">
                  <c:v>Качество регистрационного процесса</c:v>
                </c:pt>
                <c:pt idx="4">
                  <c:v>Уровен предоставления услуги через МФЦ</c:v>
                </c:pt>
              </c:strCache>
            </c:strRef>
          </c:cat>
          <c:val>
            <c:numRef>
              <c:f>Sheet1!$W$2:$W$6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668224"/>
        <c:axId val="678662240"/>
      </c:radarChart>
      <c:catAx>
        <c:axId val="6786682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678662240"/>
        <c:crosses val="autoZero"/>
        <c:auto val="1"/>
        <c:lblAlgn val="ctr"/>
        <c:lblOffset val="100"/>
        <c:noMultiLvlLbl val="0"/>
      </c:catAx>
      <c:valAx>
        <c:axId val="678662240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one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678668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0.37552</cdr:x>
      <cdr:y>0.07369</cdr:y>
    </cdr:from>
    <cdr:to>
      <cdr:x>0.70398</cdr:x>
      <cdr:y>0.16539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421" y="296773"/>
          <a:ext cx="132293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1440" tIns="91440" rIns="91440" bIns="91440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ru-RU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rPr>
            <a:t>19 шт./день</a:t>
          </a:r>
          <a:endParaRPr lang="en-US" sz="1200" b="1" dirty="0" smtClean="0">
            <a:solidFill>
              <a:srgbClr val="000000"/>
            </a:solidFill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0.73457</cdr:x>
      <cdr:y>0.31598</cdr:y>
    </cdr:from>
    <cdr:to>
      <cdr:x>0.9217</cdr:x>
      <cdr:y>0.40768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58536" y="1272622"/>
          <a:ext cx="75367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1440" tIns="91440" rIns="91440" bIns="91440" rtlCol="0">
          <a:spAutoFit/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l"/>
          <a:r>
            <a:rPr lang="ru-RU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rPr>
            <a:t>100%</a:t>
          </a:r>
          <a:endParaRPr lang="en-US" sz="1200" b="1" dirty="0" smtClean="0">
            <a:solidFill>
              <a:srgbClr val="000000"/>
            </a:solidFill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0.641</cdr:x>
      <cdr:y>0.75404</cdr:y>
    </cdr:from>
    <cdr:to>
      <cdr:x>0.82813</cdr:x>
      <cdr:y>0.84574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81695" y="3036955"/>
          <a:ext cx="75368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1440" tIns="91440" rIns="91440" bIns="91440" rtlCol="0">
          <a:spAutoFit/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l"/>
          <a:r>
            <a:rPr lang="ru-RU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rPr>
            <a:t>7 дн.</a:t>
          </a:r>
          <a:endParaRPr lang="en-US" sz="1200" b="1" dirty="0" smtClean="0">
            <a:solidFill>
              <a:srgbClr val="000000"/>
            </a:solidFill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0.23049</cdr:x>
      <cdr:y>0.70827</cdr:y>
    </cdr:from>
    <cdr:to>
      <cdr:x>0.41761</cdr:x>
      <cdr:y>0.89168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28336" y="2852637"/>
          <a:ext cx="753642" cy="738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1440" tIns="91440" rIns="91440" bIns="91440" rtlCol="0">
          <a:spAutoFit/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l"/>
          <a:r>
            <a:rPr lang="ru-RU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rPr>
            <a:t>5 %</a:t>
          </a:r>
        </a:p>
        <a:p xmlns:a="http://schemas.openxmlformats.org/drawingml/2006/main">
          <a:pPr algn="l"/>
          <a:endParaRPr lang="ru-RU" sz="1200" b="1" dirty="0" smtClean="0">
            <a:solidFill>
              <a:srgbClr val="000000"/>
            </a:solidFill>
            <a:latin typeface="Tahoma" pitchFamily="34" charset="0"/>
            <a:cs typeface="Tahoma" pitchFamily="34" charset="0"/>
          </a:endParaRPr>
        </a:p>
        <a:p xmlns:a="http://schemas.openxmlformats.org/drawingml/2006/main">
          <a:pPr algn="l"/>
          <a:r>
            <a:rPr lang="ru-RU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rPr>
            <a:t>0,9%*</a:t>
          </a:r>
          <a:endParaRPr lang="en-US" sz="1200" b="1" dirty="0" smtClean="0">
            <a:solidFill>
              <a:srgbClr val="000000"/>
            </a:solidFill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0.08914</cdr:x>
      <cdr:y>0.35007</cdr:y>
    </cdr:from>
    <cdr:to>
      <cdr:x>0.27627</cdr:x>
      <cdr:y>0.44177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9030" y="1409949"/>
          <a:ext cx="75367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1440" tIns="91440" rIns="91440" bIns="91440" rtlCol="0">
          <a:spAutoFit/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l"/>
          <a:r>
            <a:rPr lang="ru-RU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rPr>
            <a:t>90 %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4F996-8570-435C-A767-62CD35BE11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72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3" name="Rectangle 7"/>
          <p:cNvSpPr txBox="1">
            <a:spLocks noGrp="1" noChangeArrowheads="1"/>
          </p:cNvSpPr>
          <p:nvPr/>
        </p:nvSpPr>
        <p:spPr bwMode="auto">
          <a:xfrm>
            <a:off x="3890258" y="8705299"/>
            <a:ext cx="2991766" cy="45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98" tIns="45199" rIns="90398" bIns="45199" anchor="b"/>
          <a:lstStyle/>
          <a:p>
            <a:pPr algn="r" defTabSz="903288"/>
            <a:fld id="{2BE887C2-A4B4-4F2C-9BD1-42926B3D3891}" type="slidenum">
              <a:rPr lang="ru-RU" sz="1200" b="1">
                <a:solidFill>
                  <a:srgbClr val="000000"/>
                </a:solidFill>
              </a:rPr>
              <a:pPr algn="r" defTabSz="903288"/>
              <a:t>9</a:t>
            </a:fld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676275"/>
            <a:ext cx="4984750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4" y="4356308"/>
            <a:ext cx="5012971" cy="4125255"/>
          </a:xfrm>
          <a:noFill/>
        </p:spPr>
        <p:txBody>
          <a:bodyPr wrap="square" lIns="90398" tIns="45199" rIns="90398" bIns="4519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9537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50" descr="BCG_Logotype_Regular_r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850" y="5840413"/>
            <a:ext cx="4178300" cy="2524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 userDrawn="1"/>
        </p:nvGrpSpPr>
        <p:grpSpPr>
          <a:xfrm>
            <a:off x="243840" y="476250"/>
            <a:ext cx="9616440" cy="1073150"/>
            <a:chOff x="243840" y="476250"/>
            <a:chExt cx="9616440" cy="10731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243840" y="731520"/>
              <a:ext cx="961644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8313" y="476250"/>
              <a:ext cx="2733675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 userDrawn="1"/>
        </p:nvSpPr>
        <p:spPr bwMode="auto">
          <a:xfrm>
            <a:off x="468313" y="6637020"/>
            <a:ext cx="667067" cy="2057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4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1224" y="1509714"/>
            <a:ext cx="8963555" cy="4613275"/>
          </a:xfrm>
        </p:spPr>
        <p:txBody>
          <a:bodyPr/>
          <a:lstStyle>
            <a:lvl3pPr>
              <a:buFont typeface="Trebuchet MS" pitchFamily="34" charset="0"/>
              <a:buChar char="—"/>
              <a:defRPr/>
            </a:lvl3pPr>
            <a:lvl4pPr>
              <a:buFont typeface="Trebuchet MS" pitchFamily="34" charset="0"/>
              <a:buChar char="—"/>
              <a:defRPr/>
            </a:lvl4pPr>
            <a:lvl5pPr>
              <a:buFont typeface="Trebuchet MS" pitchFamily="34" charset="0"/>
              <a:buChar char="—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223" y="163513"/>
            <a:ext cx="8963554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223" y="1509714"/>
            <a:ext cx="8963554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9282949" y="6610226"/>
            <a:ext cx="190896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89000">
              <a:spcBef>
                <a:spcPct val="0"/>
              </a:spcBef>
            </a:pPr>
            <a:fld id="{0AAE6F06-DF1F-4AFE-8A52-B806E3E9D437}" type="slidenum">
              <a:rPr lang="en-GB" sz="900">
                <a:solidFill>
                  <a:srgbClr val="000000"/>
                </a:solidFill>
              </a:rPr>
              <a:pPr algn="r" defTabSz="889000">
                <a:spcBef>
                  <a:spcPct val="0"/>
                </a:spcBef>
              </a:pPr>
              <a:t>‹#›</a:t>
            </a:fld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Rectangle 122"/>
          <p:cNvSpPr>
            <a:spLocks noChangeArrowheads="1"/>
          </p:cNvSpPr>
          <p:nvPr/>
        </p:nvSpPr>
        <p:spPr bwMode="auto">
          <a:xfrm>
            <a:off x="471223" y="989013"/>
            <a:ext cx="8963554" cy="5556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91440" bIns="91440" anchor="ctr"/>
          <a:lstStyle/>
          <a:p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  <p:sldLayoutId id="2147483662" r:id="rId5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5782"/>
          </a:solidFill>
          <a:latin typeface="+mj-lt"/>
          <a:ea typeface="Tahoma" pitchFamily="34" charset="0"/>
          <a:cs typeface="Tahoma" pitchFamily="34" charset="0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defRPr sz="1600" b="1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Char char="•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0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45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50" Type="http://schemas.openxmlformats.org/officeDocument/2006/relationships/tags" Target="../tags/tag56.xml"/><Relationship Id="rId55" Type="http://schemas.openxmlformats.org/officeDocument/2006/relationships/oleObject" Target="../embeddings/oleObject4.bin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9" Type="http://schemas.openxmlformats.org/officeDocument/2006/relationships/tags" Target="../tags/tag35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53" Type="http://schemas.openxmlformats.org/officeDocument/2006/relationships/tags" Target="../tags/tag59.xml"/><Relationship Id="rId58" Type="http://schemas.openxmlformats.org/officeDocument/2006/relationships/image" Target="../media/image5.emf"/><Relationship Id="rId5" Type="http://schemas.openxmlformats.org/officeDocument/2006/relationships/tags" Target="../tags/tag11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56" Type="http://schemas.openxmlformats.org/officeDocument/2006/relationships/image" Target="../media/image4.emf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59" Type="http://schemas.openxmlformats.org/officeDocument/2006/relationships/oleObject" Target="../embeddings/oleObject6.bin"/><Relationship Id="rId20" Type="http://schemas.openxmlformats.org/officeDocument/2006/relationships/tags" Target="../tags/tag26.xml"/><Relationship Id="rId41" Type="http://schemas.openxmlformats.org/officeDocument/2006/relationships/tags" Target="../tags/tag47.xml"/><Relationship Id="rId54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tags" Target="../tags/tag12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57" Type="http://schemas.openxmlformats.org/officeDocument/2006/relationships/oleObject" Target="../embeddings/oleObject5.bin"/><Relationship Id="rId10" Type="http://schemas.openxmlformats.org/officeDocument/2006/relationships/tags" Target="../tags/tag16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60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61.xml"/><Relationship Id="rId7" Type="http://schemas.openxmlformats.org/officeDocument/2006/relationships/oleObject" Target="../embeddings/oleObject7.bin"/><Relationship Id="rId2" Type="http://schemas.openxmlformats.org/officeDocument/2006/relationships/tags" Target="../tags/tag60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vmlDrawing" Target="../drawings/vmlDrawing6.vml"/><Relationship Id="rId6" Type="http://schemas.openxmlformats.org/officeDocument/2006/relationships/chart" Target="../charts/char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vmlDrawing" Target="../drawings/vmlDrawing10.vml"/><Relationship Id="rId6" Type="http://schemas.openxmlformats.org/officeDocument/2006/relationships/chart" Target="../charts/chart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439497" y="6012366"/>
            <a:ext cx="2751972" cy="397201"/>
          </a:xfrm>
          <a:prstGeom prst="rect">
            <a:avLst/>
          </a:prstGeom>
          <a:noFill/>
        </p:spPr>
        <p:txBody>
          <a:bodyPr wrap="none" tIns="90000" bIns="90000" rtlCol="0" anchor="t">
            <a:spAutoFit/>
          </a:bodyPr>
          <a:lstStyle/>
          <a:p>
            <a:r>
              <a:rPr lang="ru-RU" sz="1400" b="1" dirty="0" smtClean="0">
                <a:solidFill>
                  <a:srgbClr val="808080"/>
                </a:solidFill>
              </a:rPr>
              <a:t>Москва    |   30 сентября 2016</a:t>
            </a:r>
            <a:endParaRPr lang="ru-RU" sz="1400" b="1" dirty="0" smtClean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 bwMode="auto">
          <a:xfrm>
            <a:off x="439496" y="2776807"/>
            <a:ext cx="7762395" cy="196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345782"/>
                </a:solidFill>
              </a:rPr>
              <a:t>Подготовка к Государственному совету</a:t>
            </a:r>
          </a:p>
          <a:p>
            <a:endParaRPr lang="ru-RU" sz="2400" b="1" dirty="0" smtClean="0">
              <a:solidFill>
                <a:srgbClr val="345782"/>
              </a:solidFill>
            </a:endParaRPr>
          </a:p>
          <a:p>
            <a:r>
              <a:rPr lang="ru-RU" sz="2400" b="1" dirty="0" smtClean="0">
                <a:solidFill>
                  <a:srgbClr val="345782"/>
                </a:solidFill>
              </a:rPr>
              <a:t>Рабочая группа "Постановка на кадастровый учет и регистрация прав собственности"</a:t>
            </a:r>
            <a:endParaRPr lang="ru-RU" sz="2800" b="1" dirty="0" smtClean="0">
              <a:solidFill>
                <a:srgbClr val="4D4D4D"/>
              </a:solidFill>
            </a:endParaRPr>
          </a:p>
          <a:p>
            <a:r>
              <a:rPr lang="ru-RU" sz="2400" dirty="0" smtClean="0">
                <a:solidFill>
                  <a:srgbClr val="008FC8"/>
                </a:solidFill>
              </a:rPr>
              <a:t>Финальные материалы рабочей группы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82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2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 в перечень поручений: разработка </a:t>
            </a:r>
            <a:r>
              <a:rPr lang="ru-RU" smtClean="0"/>
              <a:t>и реализация </a:t>
            </a:r>
            <a:r>
              <a:rPr lang="ru-RU" dirty="0" smtClean="0"/>
              <a:t>ДК и ряд поручений по ключевым факторам</a:t>
            </a:r>
            <a:endParaRPr lang="ru-RU" dirty="0"/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24508" y="4689140"/>
            <a:ext cx="8874005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ColumnContent"/>
          <p:cNvSpPr>
            <a:spLocks noChangeArrowheads="1"/>
          </p:cNvSpPr>
          <p:nvPr/>
        </p:nvSpPr>
        <p:spPr bwMode="gray">
          <a:xfrm>
            <a:off x="1859621" y="2996951"/>
            <a:ext cx="7610867" cy="343476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smtClean="0">
                <a:solidFill>
                  <a:srgbClr val="000000"/>
                </a:solidFill>
              </a:rPr>
              <a:t>Органам власти в субъекте РФ обеспечить исполнение обязанности по своевременному направлению в рамках информационного взаимодействия в Росреестр необходимых сведений,  а также предоставление </a:t>
            </a:r>
            <a:r>
              <a:rPr lang="ru-RU" sz="1100" dirty="0" err="1" smtClean="0">
                <a:solidFill>
                  <a:srgbClr val="000000"/>
                </a:solidFill>
              </a:rPr>
              <a:t>Росреестру</a:t>
            </a:r>
            <a:r>
              <a:rPr lang="ru-RU" sz="1100" dirty="0" smtClean="0">
                <a:solidFill>
                  <a:srgbClr val="000000"/>
                </a:solidFill>
              </a:rPr>
              <a:t> сведений из перечня</a:t>
            </a:r>
            <a:r>
              <a:rPr lang="ru-RU" sz="1100" baseline="30000" dirty="0" smtClean="0">
                <a:solidFill>
                  <a:srgbClr val="000000"/>
                </a:solidFill>
              </a:rPr>
              <a:t>1</a:t>
            </a:r>
            <a:r>
              <a:rPr lang="ru-RU" sz="1100" dirty="0" smtClean="0">
                <a:solidFill>
                  <a:srgbClr val="000000"/>
                </a:solidFill>
              </a:rPr>
              <a:t> исключительно посредством СМЭВ, осуществлять межведомственное взаимодействие на бумажных носителях только в случаях подтвержденной технической неисправности сервисов СМЭВ.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smtClean="0">
                <a:solidFill>
                  <a:srgbClr val="000000"/>
                </a:solidFill>
              </a:rPr>
              <a:t>Органам власти в субъекте РФ предусмотреть расширение перечня </a:t>
            </a:r>
            <a:r>
              <a:rPr lang="ru-RU" sz="1100" dirty="0" err="1" smtClean="0">
                <a:solidFill>
                  <a:srgbClr val="000000"/>
                </a:solidFill>
              </a:rPr>
              <a:t>р-сведений</a:t>
            </a:r>
            <a:r>
              <a:rPr lang="ru-RU" sz="1100" dirty="0" smtClean="0">
                <a:solidFill>
                  <a:srgbClr val="000000"/>
                </a:solidFill>
              </a:rPr>
              <a:t>, предоставление которых целесообразно осуществлять посредством  системы межведомственного электронного взаимодействия, в целях оперативного получения информации, необходимой для процесса </a:t>
            </a:r>
            <a:br>
              <a:rPr lang="ru-RU" sz="1100" dirty="0" smtClean="0">
                <a:solidFill>
                  <a:srgbClr val="000000"/>
                </a:solidFill>
              </a:rPr>
            </a:br>
            <a:r>
              <a:rPr lang="ru-RU" sz="1100" dirty="0" smtClean="0">
                <a:solidFill>
                  <a:srgbClr val="000000"/>
                </a:solidFill>
              </a:rPr>
              <a:t>регистрации права собственности 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100" dirty="0" smtClean="0">
              <a:solidFill>
                <a:srgbClr val="000000"/>
              </a:solidFill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smtClean="0">
                <a:solidFill>
                  <a:srgbClr val="000000"/>
                </a:solidFill>
              </a:rPr>
              <a:t>Законодательно закрепить обязанность МФЦ  осуществлять перевод (сканирование) </a:t>
            </a:r>
            <a:br>
              <a:rPr lang="ru-RU" sz="1100" dirty="0" smtClean="0">
                <a:solidFill>
                  <a:srgbClr val="000000"/>
                </a:solidFill>
              </a:rPr>
            </a:br>
            <a:r>
              <a:rPr lang="ru-RU" sz="1100" dirty="0" smtClean="0">
                <a:solidFill>
                  <a:srgbClr val="000000"/>
                </a:solidFill>
              </a:rPr>
              <a:t>и направление представляемых заявителями документов в орган регистрации прав в электронной форме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100" dirty="0" smtClean="0"/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100" dirty="0" smtClean="0"/>
          </a:p>
          <a:p>
            <a:pPr marL="288925" lvl="1" indent="-174625">
              <a:buClr>
                <a:srgbClr val="345782"/>
              </a:buClr>
              <a:buSzPct val="100000"/>
            </a:pPr>
            <a:endParaRPr lang="ru-RU" sz="1100" dirty="0" smtClean="0"/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err="1" smtClean="0"/>
              <a:t>Росреестру</a:t>
            </a:r>
            <a:r>
              <a:rPr lang="ru-RU" sz="1100" dirty="0" smtClean="0"/>
              <a:t> осуществлять на регулярной основе мониторинг количества принятых решений об отказах и приостановках осуществления государственной регистрации прав, а также анализ причин таких решений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smtClean="0">
                <a:solidFill>
                  <a:srgbClr val="000000"/>
                </a:solidFill>
              </a:rPr>
              <a:t>Законодательно закрепить обязанность органов исполнительной власти представлять заявления на государственную регистрацию прав исключительно в электронном виде</a:t>
            </a:r>
            <a:endParaRPr lang="en-US" sz="1100" dirty="0" smtClean="0">
              <a:solidFill>
                <a:srgbClr val="000000"/>
              </a:solidFill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en-US" sz="1100" dirty="0" smtClean="0"/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100" dirty="0" smtClean="0">
              <a:solidFill>
                <a:srgbClr val="00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24508" y="5553236"/>
            <a:ext cx="8874005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524508" y="2996952"/>
            <a:ext cx="1404156" cy="1620180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000" b="1" dirty="0" smtClean="0"/>
              <a:t>Межведомственное взаимодействие</a:t>
            </a:r>
            <a:endParaRPr lang="en-US" sz="1000" b="1" dirty="0" smtClean="0"/>
          </a:p>
        </p:txBody>
      </p:sp>
      <p:sp>
        <p:nvSpPr>
          <p:cNvPr id="50" name="Rectangle 49"/>
          <p:cNvSpPr/>
          <p:nvPr/>
        </p:nvSpPr>
        <p:spPr bwMode="auto">
          <a:xfrm>
            <a:off x="524508" y="4797152"/>
            <a:ext cx="1404156" cy="684076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000" b="1" dirty="0" smtClean="0"/>
              <a:t>Уровень предоставления услуги через </a:t>
            </a:r>
            <a:r>
              <a:rPr lang="ru-RU" sz="1000" b="1" dirty="0" err="1" smtClean="0"/>
              <a:t>МФЦ</a:t>
            </a:r>
            <a:endParaRPr lang="en-US" sz="1000" b="1" dirty="0" smtClean="0"/>
          </a:p>
        </p:txBody>
      </p:sp>
      <p:sp>
        <p:nvSpPr>
          <p:cNvPr id="51" name="Rectangle 50"/>
          <p:cNvSpPr/>
          <p:nvPr/>
        </p:nvSpPr>
        <p:spPr bwMode="auto">
          <a:xfrm>
            <a:off x="524508" y="5625244"/>
            <a:ext cx="1404156" cy="684076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defTabSz="889000" fontAlgn="base"/>
            <a:r>
              <a:rPr lang="ru-RU" sz="1000" b="1" dirty="0" smtClean="0"/>
              <a:t>Качество регистрационного процесса</a:t>
            </a:r>
            <a:endParaRPr lang="en-US" sz="1000" b="1" dirty="0" smtClean="0"/>
          </a:p>
        </p:txBody>
      </p:sp>
      <p:sp>
        <p:nvSpPr>
          <p:cNvPr id="54" name="Rectangle 53"/>
          <p:cNvSpPr/>
          <p:nvPr/>
        </p:nvSpPr>
        <p:spPr bwMode="auto">
          <a:xfrm>
            <a:off x="380492" y="1416967"/>
            <a:ext cx="1548172" cy="1008112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000" b="1" dirty="0" smtClean="0"/>
              <a:t>Запуск внедрения целевой модели</a:t>
            </a:r>
            <a:endParaRPr lang="en-US" sz="1000" b="1" dirty="0" smtClean="0"/>
          </a:p>
        </p:txBody>
      </p:sp>
      <p:sp>
        <p:nvSpPr>
          <p:cNvPr id="55" name="TextColumnContent"/>
          <p:cNvSpPr>
            <a:spLocks noChangeArrowheads="1"/>
          </p:cNvSpPr>
          <p:nvPr/>
        </p:nvSpPr>
        <p:spPr bwMode="gray">
          <a:xfrm>
            <a:off x="1928664" y="1448780"/>
            <a:ext cx="7541825" cy="77623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marL="109538" lvl="1" indent="-1095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Органам власти субъектов РФ разработать и обеспечить реализацию Дорожной Карты (плана мероприятий</a:t>
            </a:r>
            <a:r>
              <a:rPr lang="en-US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)</a:t>
            </a:r>
            <a:r>
              <a:rPr lang="ru-RU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по направлению</a:t>
            </a:r>
            <a:r>
              <a:rPr lang="en-US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регистрации права собственности  на основе разработанной целевой модели</a:t>
            </a:r>
            <a:r>
              <a:rPr lang="en-US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с учетом рекомендаций Рабочей Группы Госсовета</a:t>
            </a:r>
          </a:p>
          <a:p>
            <a:pPr marL="109538" lvl="1" indent="-1095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100" dirty="0" smtClean="0">
                <a:solidFill>
                  <a:srgbClr val="000000"/>
                </a:solidFill>
                <a:cs typeface="Tahoma" pitchFamily="34" charset="0"/>
              </a:rPr>
              <a:t>Органам власти субъектов РФ в рамках разработанной Дорожной Карты определить целевые значения, и перечень приоритетных мероприятий, внедрение которых должно быть обеспечено к концу 2017 г.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05942" y="2600908"/>
            <a:ext cx="5866283" cy="35394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100" b="1" i="1" dirty="0" smtClean="0">
                <a:latin typeface="+mj-lt"/>
                <a:cs typeface="Tahoma" pitchFamily="34" charset="0"/>
              </a:rPr>
              <a:t>Предложения по улучшению бизнес</a:t>
            </a:r>
            <a:r>
              <a:rPr lang="en-US" sz="1100" b="1" i="1" dirty="0" smtClean="0">
                <a:latin typeface="+mj-lt"/>
                <a:cs typeface="Tahoma" pitchFamily="34" charset="0"/>
              </a:rPr>
              <a:t>-</a:t>
            </a:r>
            <a:r>
              <a:rPr lang="ru-RU" sz="1100" b="1" i="1" dirty="0" smtClean="0">
                <a:latin typeface="+mj-lt"/>
                <a:cs typeface="Tahoma" pitchFamily="34" charset="0"/>
              </a:rPr>
              <a:t>климата по отдельным факторам</a:t>
            </a:r>
            <a:endParaRPr lang="en-US" sz="1100" b="1" i="1" dirty="0" smtClean="0">
              <a:latin typeface="+mj-lt"/>
              <a:cs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14325" y="2600908"/>
            <a:ext cx="9372600" cy="3830805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endParaRPr lang="en-US" sz="1200" dirty="0" smtClean="0"/>
          </a:p>
        </p:txBody>
      </p:sp>
      <p:sp>
        <p:nvSpPr>
          <p:cNvPr id="15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Footnote"/>
          <p:cNvSpPr>
            <a:spLocks noChangeArrowheads="1"/>
          </p:cNvSpPr>
          <p:nvPr/>
        </p:nvSpPr>
        <p:spPr bwMode="gray">
          <a:xfrm>
            <a:off x="471222" y="6515672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1. </a:t>
            </a:r>
            <a:r>
              <a:rPr lang="ru-RU" sz="800" dirty="0" smtClean="0">
                <a:solidFill>
                  <a:srgbClr val="000000"/>
                </a:solidFill>
              </a:rPr>
              <a:t>Перечень, утвержденный распоряжением Правительства Российской Федерации от 29.06.2012 № 1123-р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765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2720301"/>
              </p:ext>
            </p:extLst>
          </p:nvPr>
        </p:nvGraphicFramePr>
        <p:xfrm>
          <a:off x="1121551" y="980849"/>
          <a:ext cx="1228" cy="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1551" y="980849"/>
                        <a:ext cx="1228" cy="1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 bwMode="auto">
          <a:xfrm>
            <a:off x="380492" y="1780852"/>
            <a:ext cx="936335" cy="1076849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Предоставле-ние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charset="0"/>
              </a:rPr>
              <a:t> услуг через МФЦ</a:t>
            </a:r>
            <a:endParaRPr lang="ru-RU" sz="9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gray">
          <a:xfrm>
            <a:off x="1388604" y="1794315"/>
            <a:ext cx="906744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381484" y="2912622"/>
            <a:ext cx="9036000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Субъектам рекомендуется разработать индивидуальную ДК по направлению "Регистрация права собственности"</a:t>
            </a:r>
            <a:endParaRPr lang="en-US" dirty="0"/>
          </a:p>
        </p:txBody>
      </p:sp>
      <p:sp>
        <p:nvSpPr>
          <p:cNvPr id="71" name="Rectangle 6"/>
          <p:cNvSpPr/>
          <p:nvPr/>
        </p:nvSpPr>
        <p:spPr>
          <a:xfrm>
            <a:off x="1388606" y="1340768"/>
            <a:ext cx="811209" cy="18004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2016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2199813" y="1340768"/>
            <a:ext cx="3244834" cy="18004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2017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5444645" y="1340768"/>
            <a:ext cx="3244833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2018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1388604" y="1520768"/>
            <a:ext cx="811210" cy="18004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IV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4" name="Rectangle 6"/>
          <p:cNvSpPr/>
          <p:nvPr/>
        </p:nvSpPr>
        <p:spPr>
          <a:xfrm>
            <a:off x="2199812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5" name="Rectangle 6"/>
          <p:cNvSpPr/>
          <p:nvPr/>
        </p:nvSpPr>
        <p:spPr>
          <a:xfrm>
            <a:off x="3822228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III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6" name="Rectangle 6"/>
          <p:cNvSpPr/>
          <p:nvPr/>
        </p:nvSpPr>
        <p:spPr>
          <a:xfrm>
            <a:off x="5444644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7" name="Rectangle 6"/>
          <p:cNvSpPr/>
          <p:nvPr/>
        </p:nvSpPr>
        <p:spPr>
          <a:xfrm>
            <a:off x="4633436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IV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8" name="Rectangle 6"/>
          <p:cNvSpPr/>
          <p:nvPr/>
        </p:nvSpPr>
        <p:spPr>
          <a:xfrm>
            <a:off x="6255852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II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9" name="Rectangle 6"/>
          <p:cNvSpPr/>
          <p:nvPr/>
        </p:nvSpPr>
        <p:spPr>
          <a:xfrm>
            <a:off x="3011020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II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0" name="Rectangle 6"/>
          <p:cNvSpPr/>
          <p:nvPr/>
        </p:nvSpPr>
        <p:spPr>
          <a:xfrm>
            <a:off x="7878267" y="1520768"/>
            <a:ext cx="811211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IV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1" name="Rectangle 6"/>
          <p:cNvSpPr/>
          <p:nvPr/>
        </p:nvSpPr>
        <p:spPr>
          <a:xfrm>
            <a:off x="7067060" y="1520768"/>
            <a:ext cx="811210" cy="180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83" tIns="13683" rIns="13683" bIns="13683" rtlCol="0" anchor="ctr" anchorCtr="0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III 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кв. </a:t>
            </a:r>
            <a:endParaRPr lang="ru-RU" sz="9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380492" y="2967543"/>
            <a:ext cx="936335" cy="48402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charset="0"/>
              </a:rPr>
              <a:t>Доступность подачи заявления</a:t>
            </a:r>
            <a:endParaRPr lang="ru-RU" sz="9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80492" y="3561405"/>
            <a:ext cx="936335" cy="643486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Межведомст-венное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ru-RU" sz="9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взаимодейст-вие</a:t>
            </a:r>
            <a:endParaRPr lang="ru-RU" sz="9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80492" y="4314733"/>
            <a:ext cx="936335" cy="65467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charset="0"/>
              </a:rPr>
              <a:t>Скорость регистрации права собственности</a:t>
            </a:r>
            <a:endParaRPr lang="ru-RU" sz="9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cxnSp>
        <p:nvCxnSpPr>
          <p:cNvPr id="105" name="Прямая соединительная линия 3"/>
          <p:cNvCxnSpPr/>
          <p:nvPr/>
        </p:nvCxnSpPr>
        <p:spPr bwMode="auto">
          <a:xfrm>
            <a:off x="381484" y="3506484"/>
            <a:ext cx="9036000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Прямая соединительная линия 3"/>
          <p:cNvCxnSpPr/>
          <p:nvPr/>
        </p:nvCxnSpPr>
        <p:spPr bwMode="auto">
          <a:xfrm>
            <a:off x="381484" y="4259812"/>
            <a:ext cx="9036000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AutoShape 2"/>
          <p:cNvSpPr>
            <a:spLocks noChangeArrowheads="1"/>
          </p:cNvSpPr>
          <p:nvPr/>
        </p:nvSpPr>
        <p:spPr bwMode="gray">
          <a:xfrm>
            <a:off x="1780668" y="2267354"/>
            <a:ext cx="6376210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108" name="AutoShape 2"/>
          <p:cNvSpPr>
            <a:spLocks noChangeArrowheads="1"/>
          </p:cNvSpPr>
          <p:nvPr/>
        </p:nvSpPr>
        <p:spPr bwMode="gray">
          <a:xfrm>
            <a:off x="2390071" y="1794315"/>
            <a:ext cx="906744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8763411" y="1880828"/>
            <a:ext cx="1174940" cy="219841"/>
            <a:chOff x="8831651" y="1880828"/>
            <a:chExt cx="1174940" cy="219841"/>
          </a:xfrm>
        </p:grpSpPr>
        <p:sp>
          <p:nvSpPr>
            <p:cNvPr id="77" name="Diamond 76"/>
            <p:cNvSpPr/>
            <p:nvPr/>
          </p:nvSpPr>
          <p:spPr bwMode="auto">
            <a:xfrm>
              <a:off x="8831651" y="1898971"/>
              <a:ext cx="183498" cy="192620"/>
            </a:xfrm>
            <a:prstGeom prst="diamond">
              <a:avLst/>
            </a:prstGeom>
            <a:solidFill>
              <a:srgbClr val="D5222B"/>
            </a:solidFill>
            <a:ln w="9525" cap="flat" cmpd="sng" algn="ctr">
              <a:solidFill>
                <a:srgbClr val="D5222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4208" tIns="34208" rIns="34208" bIns="3420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5150" fontAlgn="base"/>
              <a:endParaRPr lang="en-US" sz="700" dirty="0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9074443" y="1880828"/>
              <a:ext cx="932148" cy="21984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665150" fontAlgn="base"/>
              <a:r>
                <a:rPr lang="ru-RU" sz="700" i="1" dirty="0" smtClean="0">
                  <a:solidFill>
                    <a:srgbClr val="9F0D02"/>
                  </a:solidFill>
                  <a:latin typeface="+mj-lt"/>
                </a:rPr>
                <a:t>Результат</a:t>
              </a:r>
              <a:endParaRPr lang="en-US" sz="700" i="1" dirty="0">
                <a:solidFill>
                  <a:srgbClr val="9F0D02"/>
                </a:solidFill>
                <a:latin typeface="+mj-lt"/>
              </a:endParaRPr>
            </a:p>
          </p:txBody>
        </p:sp>
      </p:grpSp>
      <p:sp>
        <p:nvSpPr>
          <p:cNvPr id="111" name="AutoShape 2"/>
          <p:cNvSpPr>
            <a:spLocks noChangeArrowheads="1"/>
          </p:cNvSpPr>
          <p:nvPr/>
        </p:nvSpPr>
        <p:spPr bwMode="gray">
          <a:xfrm>
            <a:off x="1388604" y="2967543"/>
            <a:ext cx="2720232" cy="48402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112" name="AutoShape 2"/>
          <p:cNvSpPr>
            <a:spLocks noChangeArrowheads="1"/>
          </p:cNvSpPr>
          <p:nvPr/>
        </p:nvSpPr>
        <p:spPr bwMode="gray">
          <a:xfrm>
            <a:off x="4176984" y="2967543"/>
            <a:ext cx="2720232" cy="48402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763411" y="3050817"/>
            <a:ext cx="1174940" cy="219841"/>
            <a:chOff x="8831651" y="3050817"/>
            <a:chExt cx="1174940" cy="219841"/>
          </a:xfrm>
        </p:grpSpPr>
        <p:sp>
          <p:nvSpPr>
            <p:cNvPr id="115" name="Diamond 114"/>
            <p:cNvSpPr/>
            <p:nvPr/>
          </p:nvSpPr>
          <p:spPr bwMode="auto">
            <a:xfrm>
              <a:off x="8831651" y="3068960"/>
              <a:ext cx="183498" cy="192620"/>
            </a:xfrm>
            <a:prstGeom prst="diamond">
              <a:avLst/>
            </a:prstGeom>
            <a:solidFill>
              <a:srgbClr val="D5222B"/>
            </a:solidFill>
            <a:ln w="9525" cap="flat" cmpd="sng" algn="ctr">
              <a:solidFill>
                <a:srgbClr val="D5222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4208" tIns="34208" rIns="34208" bIns="3420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5150" fontAlgn="base"/>
              <a:endParaRPr lang="en-US" sz="700" dirty="0">
                <a:latin typeface="+mj-lt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9074443" y="3050817"/>
              <a:ext cx="932148" cy="21984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665150" fontAlgn="base"/>
              <a:r>
                <a:rPr lang="ru-RU" sz="700" i="1" dirty="0" smtClean="0">
                  <a:solidFill>
                    <a:srgbClr val="9F0D02"/>
                  </a:solidFill>
                  <a:latin typeface="+mj-lt"/>
                </a:rPr>
                <a:t>Результат</a:t>
              </a:r>
              <a:endParaRPr lang="en-US" sz="700" i="1" dirty="0">
                <a:solidFill>
                  <a:srgbClr val="9F0D02"/>
                </a:solidFill>
                <a:latin typeface="+mj-lt"/>
              </a:endParaRPr>
            </a:p>
          </p:txBody>
        </p:sp>
      </p:grpSp>
      <p:sp>
        <p:nvSpPr>
          <p:cNvPr id="119" name="AutoShape 2"/>
          <p:cNvSpPr>
            <a:spLocks noChangeArrowheads="1"/>
          </p:cNvSpPr>
          <p:nvPr/>
        </p:nvSpPr>
        <p:spPr bwMode="gray">
          <a:xfrm>
            <a:off x="1388604" y="3587310"/>
            <a:ext cx="906744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120" name="AutoShape 2"/>
          <p:cNvSpPr>
            <a:spLocks noChangeArrowheads="1"/>
          </p:cNvSpPr>
          <p:nvPr/>
        </p:nvSpPr>
        <p:spPr bwMode="gray">
          <a:xfrm>
            <a:off x="2324708" y="3587310"/>
            <a:ext cx="2720232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gray">
          <a:xfrm>
            <a:off x="5090372" y="3587310"/>
            <a:ext cx="906744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8763411" y="3634224"/>
            <a:ext cx="1174940" cy="219841"/>
            <a:chOff x="6049790" y="4221088"/>
            <a:chExt cx="1174940" cy="219841"/>
          </a:xfrm>
        </p:grpSpPr>
        <p:sp>
          <p:nvSpPr>
            <p:cNvPr id="126" name="Diamond 125"/>
            <p:cNvSpPr/>
            <p:nvPr/>
          </p:nvSpPr>
          <p:spPr bwMode="auto">
            <a:xfrm>
              <a:off x="6049790" y="4239231"/>
              <a:ext cx="183498" cy="192620"/>
            </a:xfrm>
            <a:prstGeom prst="diamond">
              <a:avLst/>
            </a:prstGeom>
            <a:solidFill>
              <a:srgbClr val="D5222B"/>
            </a:solidFill>
            <a:ln w="9525" cap="flat" cmpd="sng" algn="ctr">
              <a:solidFill>
                <a:srgbClr val="D5222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4208" tIns="34208" rIns="34208" bIns="3420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5150" fontAlgn="base"/>
              <a:endParaRPr lang="en-US" sz="700" dirty="0">
                <a:latin typeface="+mj-lt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292582" y="4221088"/>
              <a:ext cx="932148" cy="21984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665150" fontAlgn="base"/>
              <a:r>
                <a:rPr lang="ru-RU" sz="700" i="1" dirty="0" smtClean="0">
                  <a:solidFill>
                    <a:srgbClr val="9F0D02"/>
                  </a:solidFill>
                  <a:latin typeface="+mj-lt"/>
                </a:rPr>
                <a:t>Результат</a:t>
              </a:r>
              <a:endParaRPr lang="en-US" sz="700" i="1" dirty="0">
                <a:solidFill>
                  <a:srgbClr val="9F0D02"/>
                </a:solidFill>
                <a:latin typeface="+mj-lt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381484" y="1327081"/>
            <a:ext cx="935343" cy="36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Фактор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gray">
          <a:xfrm>
            <a:off x="1404524" y="4326574"/>
            <a:ext cx="906744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55" name="AutoShape 2"/>
          <p:cNvSpPr>
            <a:spLocks noChangeArrowheads="1"/>
          </p:cNvSpPr>
          <p:nvPr/>
        </p:nvSpPr>
        <p:spPr bwMode="gray">
          <a:xfrm>
            <a:off x="2340628" y="4326574"/>
            <a:ext cx="2720232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56" name="AutoShape 2"/>
          <p:cNvSpPr>
            <a:spLocks noChangeArrowheads="1"/>
          </p:cNvSpPr>
          <p:nvPr/>
        </p:nvSpPr>
        <p:spPr bwMode="gray">
          <a:xfrm>
            <a:off x="5106292" y="4326574"/>
            <a:ext cx="906744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8779331" y="4441728"/>
            <a:ext cx="1174940" cy="219841"/>
            <a:chOff x="6049790" y="4221088"/>
            <a:chExt cx="1174940" cy="219841"/>
          </a:xfrm>
        </p:grpSpPr>
        <p:sp>
          <p:nvSpPr>
            <p:cNvPr id="60" name="Diamond 59"/>
            <p:cNvSpPr/>
            <p:nvPr/>
          </p:nvSpPr>
          <p:spPr bwMode="auto">
            <a:xfrm>
              <a:off x="6049790" y="4239231"/>
              <a:ext cx="183498" cy="192620"/>
            </a:xfrm>
            <a:prstGeom prst="diamond">
              <a:avLst/>
            </a:prstGeom>
            <a:solidFill>
              <a:srgbClr val="D5222B"/>
            </a:solidFill>
            <a:ln w="9525" cap="flat" cmpd="sng" algn="ctr">
              <a:solidFill>
                <a:srgbClr val="D5222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4208" tIns="34208" rIns="34208" bIns="3420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5150" fontAlgn="base"/>
              <a:endParaRPr lang="en-US" sz="700" dirty="0">
                <a:latin typeface="+mj-lt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92582" y="4221088"/>
              <a:ext cx="932148" cy="21984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665150" fontAlgn="base"/>
              <a:r>
                <a:rPr lang="ru-RU" sz="700" i="1" dirty="0" smtClean="0">
                  <a:solidFill>
                    <a:srgbClr val="9F0D02"/>
                  </a:solidFill>
                  <a:latin typeface="+mj-lt"/>
                </a:rPr>
                <a:t>Результат</a:t>
              </a:r>
              <a:endParaRPr lang="en-US" sz="700" i="1" dirty="0">
                <a:solidFill>
                  <a:srgbClr val="9F0D02"/>
                </a:solidFill>
                <a:latin typeface="+mj-lt"/>
              </a:endParaRPr>
            </a:p>
          </p:txBody>
        </p:sp>
      </p:grpSp>
      <p:cxnSp>
        <p:nvCxnSpPr>
          <p:cNvPr id="62" name="Прямая соединительная линия 3"/>
          <p:cNvCxnSpPr/>
          <p:nvPr/>
        </p:nvCxnSpPr>
        <p:spPr bwMode="auto">
          <a:xfrm>
            <a:off x="381484" y="5024324"/>
            <a:ext cx="9036000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380492" y="5079242"/>
            <a:ext cx="936335" cy="65467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charset="0"/>
              </a:rPr>
              <a:t>Качество </a:t>
            </a:r>
            <a:r>
              <a:rPr lang="ru-RU" sz="9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регистрацион-ного</a:t>
            </a:r>
            <a:r>
              <a:rPr lang="ru-RU" sz="900" b="1" dirty="0" smtClean="0">
                <a:solidFill>
                  <a:schemeClr val="bg1"/>
                </a:solidFill>
                <a:latin typeface="+mj-lt"/>
                <a:cs typeface="Arial" charset="0"/>
              </a:rPr>
              <a:t> процесса</a:t>
            </a:r>
            <a:endParaRPr lang="ru-RU" sz="9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gray">
          <a:xfrm>
            <a:off x="1388604" y="5079242"/>
            <a:ext cx="2720232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sp>
        <p:nvSpPr>
          <p:cNvPr id="65" name="AutoShape 2"/>
          <p:cNvSpPr>
            <a:spLocks noChangeArrowheads="1"/>
          </p:cNvSpPr>
          <p:nvPr/>
        </p:nvSpPr>
        <p:spPr bwMode="gray">
          <a:xfrm>
            <a:off x="4176984" y="5079242"/>
            <a:ext cx="2720232" cy="427061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solidFill>
              <a:srgbClr val="95B3D7"/>
            </a:solidFill>
            <a:miter lim="800000"/>
            <a:headEnd/>
            <a:tailEnd/>
          </a:ln>
        </p:spPr>
        <p:txBody>
          <a:bodyPr lIns="13683" tIns="13683" rIns="13683" bIns="13683" anchor="ctr"/>
          <a:lstStyle/>
          <a:p>
            <a:pPr algn="ctr" defTabSz="665150" fontAlgn="base"/>
            <a:r>
              <a:rPr lang="ru-RU" sz="700" dirty="0" smtClean="0">
                <a:latin typeface="+mj-lt"/>
              </a:rPr>
              <a:t>Мероприятие</a:t>
            </a:r>
            <a:endParaRPr lang="en-US" sz="700" dirty="0">
              <a:latin typeface="+mj-lt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8763411" y="5079242"/>
            <a:ext cx="1174940" cy="219841"/>
            <a:chOff x="6049790" y="4221088"/>
            <a:chExt cx="1174940" cy="219841"/>
          </a:xfrm>
        </p:grpSpPr>
        <p:sp>
          <p:nvSpPr>
            <p:cNvPr id="67" name="Diamond 66"/>
            <p:cNvSpPr/>
            <p:nvPr/>
          </p:nvSpPr>
          <p:spPr bwMode="auto">
            <a:xfrm>
              <a:off x="6049790" y="4239231"/>
              <a:ext cx="183498" cy="192620"/>
            </a:xfrm>
            <a:prstGeom prst="diamond">
              <a:avLst/>
            </a:prstGeom>
            <a:solidFill>
              <a:srgbClr val="D5222B"/>
            </a:solidFill>
            <a:ln w="9525" cap="flat" cmpd="sng" algn="ctr">
              <a:solidFill>
                <a:srgbClr val="D5222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4208" tIns="34208" rIns="34208" bIns="3420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5150" fontAlgn="base"/>
              <a:endParaRPr lang="en-US" sz="700" dirty="0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292582" y="4221088"/>
              <a:ext cx="932148" cy="21984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665150" fontAlgn="base"/>
              <a:r>
                <a:rPr lang="ru-RU" sz="700" i="1" dirty="0" smtClean="0">
                  <a:solidFill>
                    <a:srgbClr val="9F0D02"/>
                  </a:solidFill>
                  <a:latin typeface="+mj-lt"/>
                </a:rPr>
                <a:t>Результат</a:t>
              </a:r>
              <a:endParaRPr lang="en-US" sz="700" i="1" dirty="0">
                <a:solidFill>
                  <a:srgbClr val="9F0D02"/>
                </a:solidFill>
                <a:latin typeface="+mj-lt"/>
              </a:endParaRPr>
            </a:p>
          </p:txBody>
        </p:sp>
      </p:grpSp>
      <p:sp>
        <p:nvSpPr>
          <p:cNvPr id="69" name="Diamond 68"/>
          <p:cNvSpPr/>
          <p:nvPr/>
        </p:nvSpPr>
        <p:spPr bwMode="auto">
          <a:xfrm>
            <a:off x="287725" y="6665380"/>
            <a:ext cx="183498" cy="192620"/>
          </a:xfrm>
          <a:prstGeom prst="diamond">
            <a:avLst/>
          </a:prstGeom>
          <a:solidFill>
            <a:srgbClr val="D5222B"/>
          </a:solidFill>
          <a:ln w="9525" cap="flat" cmpd="sng" algn="ctr">
            <a:solidFill>
              <a:srgbClr val="D5222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08" tIns="34208" rIns="34208" bIns="3420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5150" fontAlgn="base"/>
            <a:endParaRPr lang="en-US" sz="700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1223" y="6610788"/>
            <a:ext cx="2203738" cy="35394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целевое значение</a:t>
            </a:r>
            <a:endParaRPr lang="en-US" sz="105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6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5" name="Elbow Connector 96"/>
          <p:cNvCxnSpPr/>
          <p:nvPr/>
        </p:nvCxnSpPr>
        <p:spPr bwMode="auto">
          <a:xfrm rot="10800000" flipH="1" flipV="1">
            <a:off x="4571563" y="1934117"/>
            <a:ext cx="139045" cy="2080420"/>
          </a:xfrm>
          <a:prstGeom prst="bentConnector4">
            <a:avLst>
              <a:gd name="adj1" fmla="val -17007"/>
              <a:gd name="adj2" fmla="val 100778"/>
            </a:avLst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ValueChainStarter"/>
          <p:cNvSpPr/>
          <p:nvPr/>
        </p:nvSpPr>
        <p:spPr bwMode="auto">
          <a:xfrm>
            <a:off x="4407998" y="1691091"/>
            <a:ext cx="4877822" cy="486052"/>
          </a:xfrm>
          <a:prstGeom prst="chevron">
            <a:avLst>
              <a:gd name="adj" fmla="val 28036"/>
            </a:avLst>
          </a:prstGeom>
          <a:solidFill>
            <a:srgbClr val="EEA632"/>
          </a:solidFill>
          <a:ln w="9525" cap="flat" cmpd="sng" algn="ctr">
            <a:solidFill>
              <a:srgbClr val="EEA6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000" b="1" dirty="0" smtClean="0">
                <a:solidFill>
                  <a:schemeClr val="bg1"/>
                </a:solidFill>
              </a:rPr>
              <a:t>Регистрация права собственности</a:t>
            </a:r>
            <a:endParaRPr lang="ru-RU" sz="1000" b="1" dirty="0" smtClean="0">
              <a:solidFill>
                <a:srgbClr val="EEA632"/>
              </a:solidFill>
            </a:endParaRPr>
          </a:p>
          <a:p>
            <a:pPr lvl="0" algn="ctr"/>
            <a:r>
              <a:rPr lang="ru-RU" sz="1000" b="1" dirty="0" smtClean="0">
                <a:solidFill>
                  <a:schemeClr val="bg1"/>
                </a:solidFill>
              </a:rPr>
              <a:t>(Росреестр)              </a:t>
            </a:r>
          </a:p>
        </p:txBody>
      </p:sp>
      <p:cxnSp>
        <p:nvCxnSpPr>
          <p:cNvPr id="117" name="Elbow Connector 96"/>
          <p:cNvCxnSpPr>
            <a:endCxn id="116" idx="1"/>
          </p:cNvCxnSpPr>
          <p:nvPr/>
        </p:nvCxnSpPr>
        <p:spPr bwMode="auto">
          <a:xfrm rot="16200000" flipH="1">
            <a:off x="-675813" y="3327991"/>
            <a:ext cx="2558926" cy="97553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Карта факторов: 7 факторов, влияющих на скорость регистрации права собственности</a:t>
            </a:r>
            <a:endParaRPr lang="ru-RU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652426" y="2274731"/>
            <a:ext cx="1096218" cy="39084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Сбор необходимых документов</a:t>
            </a:r>
          </a:p>
        </p:txBody>
      </p:sp>
      <p:cxnSp>
        <p:nvCxnSpPr>
          <p:cNvPr id="94" name="Elbow Connector 93"/>
          <p:cNvCxnSpPr>
            <a:stCxn id="145" idx="2"/>
            <a:endCxn id="25" idx="1"/>
          </p:cNvCxnSpPr>
          <p:nvPr/>
        </p:nvCxnSpPr>
        <p:spPr bwMode="auto">
          <a:xfrm rot="16200000" flipH="1">
            <a:off x="457145" y="2274872"/>
            <a:ext cx="293011" cy="97551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Elbow Connector 96"/>
          <p:cNvCxnSpPr>
            <a:stCxn id="145" idx="2"/>
            <a:endCxn id="26" idx="1"/>
          </p:cNvCxnSpPr>
          <p:nvPr/>
        </p:nvCxnSpPr>
        <p:spPr bwMode="auto">
          <a:xfrm rot="16200000" flipH="1">
            <a:off x="-48961" y="2780979"/>
            <a:ext cx="1305225" cy="97552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ValueChainStarter"/>
          <p:cNvSpPr/>
          <p:nvPr/>
        </p:nvSpPr>
        <p:spPr bwMode="auto">
          <a:xfrm>
            <a:off x="471223" y="1691091"/>
            <a:ext cx="3843993" cy="486052"/>
          </a:xfrm>
          <a:prstGeom prst="homePlate">
            <a:avLst>
              <a:gd name="adj" fmla="val 28309"/>
            </a:avLst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000" b="1" dirty="0" smtClean="0">
                <a:solidFill>
                  <a:schemeClr val="bg1"/>
                </a:solidFill>
              </a:rPr>
              <a:t>Подача заявления (Заявитель и ОМС)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532825" y="1892527"/>
            <a:ext cx="44099" cy="2846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08" tIns="34208" rIns="34208" bIns="3420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5150" fontAlgn="base"/>
            <a:endParaRPr lang="ru-RU" sz="900" dirty="0" smtClean="0"/>
          </a:p>
        </p:txBody>
      </p:sp>
      <p:sp>
        <p:nvSpPr>
          <p:cNvPr id="158" name="Rectangle 157"/>
          <p:cNvSpPr/>
          <p:nvPr/>
        </p:nvSpPr>
        <p:spPr bwMode="auto">
          <a:xfrm>
            <a:off x="5896403" y="1892527"/>
            <a:ext cx="44099" cy="2846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08" tIns="34208" rIns="34208" bIns="3420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5150" fontAlgn="base"/>
            <a:endParaRPr lang="ru-RU" sz="900" dirty="0" smtClean="0"/>
          </a:p>
        </p:txBody>
      </p:sp>
      <p:sp>
        <p:nvSpPr>
          <p:cNvPr id="154" name="Rectangle 153"/>
          <p:cNvSpPr/>
          <p:nvPr/>
        </p:nvSpPr>
        <p:spPr bwMode="auto">
          <a:xfrm>
            <a:off x="6607876" y="2274730"/>
            <a:ext cx="2710046" cy="388649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800" b="1" dirty="0" smtClean="0"/>
              <a:t>Межведомственное взаимодействие ОГВ/ОМС</a:t>
            </a:r>
            <a:r>
              <a:rPr lang="ru-RU" sz="800" b="1" baseline="30000" dirty="0" smtClean="0"/>
              <a:t>1</a:t>
            </a:r>
            <a:r>
              <a:rPr lang="ru-RU" sz="800" b="1" dirty="0" smtClean="0"/>
              <a:t>, ЕГРП</a:t>
            </a:r>
            <a:r>
              <a:rPr lang="ru-RU" sz="800" b="1" baseline="30000" dirty="0" smtClean="0"/>
              <a:t>2</a:t>
            </a:r>
            <a:r>
              <a:rPr lang="ru-RU" sz="800" b="1" dirty="0" smtClean="0"/>
              <a:t> , ГКН</a:t>
            </a:r>
            <a:r>
              <a:rPr lang="ru-RU" sz="800" b="1" baseline="30000" dirty="0" smtClean="0"/>
              <a:t>3</a:t>
            </a:r>
            <a:r>
              <a:rPr lang="ru-RU" sz="800" b="1" dirty="0" smtClean="0"/>
              <a:t>, страховых и кредитных организаций, нотариусов, судов</a:t>
            </a:r>
          </a:p>
        </p:txBody>
      </p:sp>
      <p:sp>
        <p:nvSpPr>
          <p:cNvPr id="32" name="Footnote"/>
          <p:cNvSpPr>
            <a:spLocks noChangeArrowheads="1"/>
          </p:cNvSpPr>
          <p:nvPr/>
        </p:nvSpPr>
        <p:spPr bwMode="gray">
          <a:xfrm>
            <a:off x="471222" y="6478975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1. </a:t>
            </a:r>
            <a:r>
              <a:rPr lang="ru-RU" sz="800" dirty="0" err="1" smtClean="0"/>
              <a:t>ОГВ</a:t>
            </a:r>
            <a:r>
              <a:rPr lang="ru-RU" sz="800" dirty="0" smtClean="0"/>
              <a:t> – органы государственной власти, </a:t>
            </a:r>
            <a:r>
              <a:rPr lang="ru-RU" sz="800" dirty="0" err="1" smtClean="0"/>
              <a:t>ОМС</a:t>
            </a:r>
            <a:r>
              <a:rPr lang="ru-RU" sz="800" dirty="0" smtClean="0"/>
              <a:t> – органы местного самоуправления; 2. Единый государственный реестр прав на недвижимое имущество и сделок с ним; 3. </a:t>
            </a:r>
            <a:r>
              <a:rPr lang="ru-RU" sz="800" dirty="0" err="1" smtClean="0"/>
              <a:t>ГКН</a:t>
            </a:r>
            <a:r>
              <a:rPr lang="ru-RU" sz="800" dirty="0" smtClean="0"/>
              <a:t> -  государственный кадастр недвижимости</a:t>
            </a:r>
            <a:endParaRPr lang="ru-RU" sz="800" dirty="0"/>
          </a:p>
        </p:txBody>
      </p:sp>
      <p:cxnSp>
        <p:nvCxnSpPr>
          <p:cNvPr id="40" name="Elbow Connector 39"/>
          <p:cNvCxnSpPr>
            <a:stCxn id="7" idx="2"/>
            <a:endCxn id="22" idx="0"/>
          </p:cNvCxnSpPr>
          <p:nvPr/>
        </p:nvCxnSpPr>
        <p:spPr bwMode="auto">
          <a:xfrm rot="5400000">
            <a:off x="3555546" y="266445"/>
            <a:ext cx="193522" cy="265577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Elbow Connector 41"/>
          <p:cNvCxnSpPr>
            <a:stCxn id="7" idx="2"/>
            <a:endCxn id="4" idx="0"/>
          </p:cNvCxnSpPr>
          <p:nvPr/>
        </p:nvCxnSpPr>
        <p:spPr bwMode="auto">
          <a:xfrm rot="16200000" flipH="1">
            <a:off x="5782722" y="695039"/>
            <a:ext cx="193522" cy="179858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1814540" y="2745176"/>
            <a:ext cx="2350550" cy="288612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Доступность подачи заявлений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814540" y="2964968"/>
            <a:ext cx="2350549" cy="4308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  <a:tabLst>
                <a:tab pos="355600" algn="l"/>
              </a:tabLst>
            </a:pP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количество заявлений о регистрации права на 1 окно </a:t>
            </a:r>
            <a:r>
              <a:rPr lang="ru-RU" sz="800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ФГБУ</a:t>
            </a: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"</a:t>
            </a:r>
            <a:r>
              <a:rPr lang="ru-RU" sz="800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ФКП</a:t>
            </a: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Росреестра"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814539" y="4456729"/>
            <a:ext cx="2350548" cy="337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800" b="1" i="0" u="none" strike="noStrike" cap="none" normalizeH="0" baseline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Доступность оплаты</a:t>
            </a:r>
            <a:endParaRPr kumimoji="0" lang="ru-RU" sz="8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3" name="Group 252"/>
          <p:cNvGrpSpPr/>
          <p:nvPr/>
        </p:nvGrpSpPr>
        <p:grpSpPr>
          <a:xfrm>
            <a:off x="562863" y="5912010"/>
            <a:ext cx="1241909" cy="185382"/>
            <a:chOff x="562863" y="5650760"/>
            <a:chExt cx="1241909" cy="185382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2863" y="5650760"/>
              <a:ext cx="243612" cy="185382"/>
            </a:xfrm>
            <a:prstGeom prst="rect">
              <a:avLst/>
            </a:prstGeom>
            <a:solidFill>
              <a:srgbClr val="F9EFBD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1096" tIns="61096" rIns="61096" bIns="61096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8840" fontAlgn="base"/>
              <a:endParaRPr lang="ru-RU" sz="1200" dirty="0" smtClean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50985" y="5688499"/>
              <a:ext cx="953787" cy="107722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ru-RU" sz="70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Выполняется ОГВ/ОМС</a:t>
              </a:r>
              <a:endPara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Group 253"/>
          <p:cNvGrpSpPr/>
          <p:nvPr/>
        </p:nvGrpSpPr>
        <p:grpSpPr>
          <a:xfrm>
            <a:off x="562860" y="5678514"/>
            <a:ext cx="1334886" cy="185382"/>
            <a:chOff x="562860" y="5417264"/>
            <a:chExt cx="1334886" cy="18538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562860" y="5417264"/>
              <a:ext cx="243612" cy="185382"/>
            </a:xfrm>
            <a:prstGeom prst="rect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1096" tIns="61096" rIns="61096" bIns="61096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8840" fontAlgn="base"/>
              <a:endParaRPr lang="ru-RU" sz="1200" dirty="0" smtClean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50985" y="5446710"/>
              <a:ext cx="1046761" cy="107722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Выполняется заявителем</a:t>
              </a:r>
            </a:p>
          </p:txBody>
        </p:sp>
      </p:grpSp>
      <p:grpSp>
        <p:nvGrpSpPr>
          <p:cNvPr id="6" name="Group 251"/>
          <p:cNvGrpSpPr/>
          <p:nvPr/>
        </p:nvGrpSpPr>
        <p:grpSpPr>
          <a:xfrm>
            <a:off x="562860" y="6145505"/>
            <a:ext cx="1379770" cy="185382"/>
            <a:chOff x="562860" y="5884255"/>
            <a:chExt cx="1379770" cy="18538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562860" y="5884255"/>
              <a:ext cx="243611" cy="185382"/>
            </a:xfrm>
            <a:prstGeom prst="rect">
              <a:avLst/>
            </a:prstGeom>
            <a:solidFill>
              <a:srgbClr val="BCDEC2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12" tIns="45712" rIns="45712" bIns="45712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8840" fontAlgn="base"/>
              <a:endParaRPr lang="ru-RU" sz="1200" dirty="0" smtClean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50984" y="5921985"/>
              <a:ext cx="1091646" cy="107722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Выполняется </a:t>
              </a:r>
              <a:r>
                <a:rPr lang="ru-RU" sz="700" dirty="0" err="1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Росреестром</a:t>
              </a:r>
              <a:endPara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Group 254"/>
          <p:cNvGrpSpPr/>
          <p:nvPr/>
        </p:nvGrpSpPr>
        <p:grpSpPr>
          <a:xfrm>
            <a:off x="6700906" y="6286310"/>
            <a:ext cx="1296973" cy="185381"/>
            <a:chOff x="2021940" y="5417264"/>
            <a:chExt cx="1296973" cy="185381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021940" y="5417264"/>
              <a:ext cx="243611" cy="185381"/>
            </a:xfrm>
            <a:prstGeom prst="rect">
              <a:avLst/>
            </a:prstGeom>
            <a:solidFill>
              <a:srgbClr val="D9969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18639" y="5446710"/>
              <a:ext cx="1000274" cy="107722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Фактор 1-го приоритета</a:t>
              </a:r>
            </a:p>
          </p:txBody>
        </p:sp>
      </p:grpSp>
      <p:grpSp>
        <p:nvGrpSpPr>
          <p:cNvPr id="9" name="Group 255"/>
          <p:cNvGrpSpPr/>
          <p:nvPr/>
        </p:nvGrpSpPr>
        <p:grpSpPr>
          <a:xfrm>
            <a:off x="8078354" y="6286310"/>
            <a:ext cx="1296973" cy="185381"/>
            <a:chOff x="2021940" y="5650760"/>
            <a:chExt cx="1296973" cy="185381"/>
          </a:xfrm>
        </p:grpSpPr>
        <p:sp>
          <p:nvSpPr>
            <p:cNvPr id="62" name="Rectangle 61"/>
            <p:cNvSpPr/>
            <p:nvPr/>
          </p:nvSpPr>
          <p:spPr bwMode="auto">
            <a:xfrm>
              <a:off x="2021940" y="5650760"/>
              <a:ext cx="243611" cy="18538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18639" y="5688499"/>
              <a:ext cx="1000274" cy="107722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Фактор </a:t>
              </a:r>
              <a:r>
                <a:rPr lang="ru-RU" sz="700" dirty="0" smtClean="0">
                  <a:latin typeface="Tahoma" pitchFamily="34" charset="0"/>
                  <a:cs typeface="Tahoma" pitchFamily="34" charset="0"/>
                </a:rPr>
                <a:t>2-го</a:t>
              </a:r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приоритета</a:t>
              </a: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4726652" y="2274731"/>
            <a:ext cx="1829027" cy="390846"/>
          </a:xfrm>
          <a:prstGeom prst="rect">
            <a:avLst/>
          </a:prstGeom>
          <a:solidFill>
            <a:srgbClr val="BCDEC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Правовая экспертиза документов</a:t>
            </a:r>
          </a:p>
        </p:txBody>
      </p:sp>
      <p:cxnSp>
        <p:nvCxnSpPr>
          <p:cNvPr id="73" name="Elbow Connector 72"/>
          <p:cNvCxnSpPr>
            <a:endCxn id="76" idx="1"/>
          </p:cNvCxnSpPr>
          <p:nvPr/>
        </p:nvCxnSpPr>
        <p:spPr bwMode="auto">
          <a:xfrm rot="16200000" flipH="1">
            <a:off x="4713850" y="2743804"/>
            <a:ext cx="275516" cy="90918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4897067" y="2713074"/>
            <a:ext cx="1658612" cy="427894"/>
          </a:xfrm>
          <a:prstGeom prst="rect">
            <a:avLst/>
          </a:prstGeom>
          <a:solidFill>
            <a:srgbClr val="BCDEC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Направление межведомственного запроса в </a:t>
            </a:r>
            <a:r>
              <a:rPr lang="ru-RU" sz="900" b="1" dirty="0" err="1" smtClean="0"/>
              <a:t>ОГВ</a:t>
            </a:r>
            <a:r>
              <a:rPr lang="ru-RU" sz="900" b="1" dirty="0" smtClean="0"/>
              <a:t>/</a:t>
            </a:r>
            <a:r>
              <a:rPr lang="ru-RU" sz="900" b="1" dirty="0" err="1" smtClean="0"/>
              <a:t>ОМС</a:t>
            </a:r>
            <a:endParaRPr lang="ru-RU" sz="900" b="1" dirty="0" smtClean="0"/>
          </a:p>
        </p:txBody>
      </p:sp>
      <p:cxnSp>
        <p:nvCxnSpPr>
          <p:cNvPr id="91" name="Shape 90"/>
          <p:cNvCxnSpPr>
            <a:endCxn id="77" idx="1"/>
          </p:cNvCxnSpPr>
          <p:nvPr/>
        </p:nvCxnSpPr>
        <p:spPr bwMode="auto">
          <a:xfrm rot="16200000" flipH="1">
            <a:off x="4491705" y="2980023"/>
            <a:ext cx="719807" cy="90918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4897067" y="3202440"/>
            <a:ext cx="1658611" cy="365892"/>
          </a:xfrm>
          <a:prstGeom prst="rect">
            <a:avLst/>
          </a:prstGeom>
          <a:solidFill>
            <a:srgbClr val="F9EFB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Направление в Росреестр необходимой информации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4369" y="3146227"/>
            <a:ext cx="2484276" cy="4308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доля ответов на запросы </a:t>
            </a:r>
            <a:r>
              <a:rPr lang="ru-RU" sz="800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Росреестра</a:t>
            </a: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, полученных в электронном виде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4724257" y="3636150"/>
            <a:ext cx="1829026" cy="756774"/>
          </a:xfrm>
          <a:prstGeom prst="rect">
            <a:avLst/>
          </a:prstGeom>
          <a:solidFill>
            <a:srgbClr val="BCDEC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Внесение записи о регистрации в </a:t>
            </a:r>
            <a:r>
              <a:rPr lang="ru-RU" sz="900" b="1" dirty="0" err="1" smtClean="0"/>
              <a:t>ЕГРП</a:t>
            </a:r>
            <a:endParaRPr lang="ru-RU" sz="900" b="1" dirty="0" smtClean="0"/>
          </a:p>
        </p:txBody>
      </p:sp>
      <p:cxnSp>
        <p:nvCxnSpPr>
          <p:cNvPr id="130" name="Elbow Connector 96"/>
          <p:cNvCxnSpPr>
            <a:endCxn id="71" idx="1"/>
          </p:cNvCxnSpPr>
          <p:nvPr/>
        </p:nvCxnSpPr>
        <p:spPr bwMode="auto">
          <a:xfrm rot="16200000" flipH="1">
            <a:off x="4492237" y="2235738"/>
            <a:ext cx="293011" cy="175820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Rectangle 184"/>
          <p:cNvSpPr/>
          <p:nvPr/>
        </p:nvSpPr>
        <p:spPr bwMode="auto">
          <a:xfrm>
            <a:off x="1814540" y="2274731"/>
            <a:ext cx="2350548" cy="337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Информационное обеспечение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2427" y="2731529"/>
            <a:ext cx="1096217" cy="1501678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Подача заявления</a:t>
            </a:r>
          </a:p>
        </p:txBody>
      </p:sp>
      <p:sp>
        <p:nvSpPr>
          <p:cNvPr id="186" name="Oval 185"/>
          <p:cNvSpPr/>
          <p:nvPr/>
        </p:nvSpPr>
        <p:spPr bwMode="auto">
          <a:xfrm>
            <a:off x="1232769" y="4014538"/>
            <a:ext cx="504000" cy="180000"/>
          </a:xfrm>
          <a:prstGeom prst="ellipse">
            <a:avLst/>
          </a:prstGeom>
          <a:solidFill>
            <a:srgbClr val="D2E0E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1 - 5</a:t>
            </a:r>
            <a:endParaRPr lang="en-US" sz="800" dirty="0" smtClean="0"/>
          </a:p>
        </p:txBody>
      </p:sp>
      <p:sp>
        <p:nvSpPr>
          <p:cNvPr id="116" name="Rectangle 115"/>
          <p:cNvSpPr/>
          <p:nvPr/>
        </p:nvSpPr>
        <p:spPr bwMode="auto">
          <a:xfrm>
            <a:off x="652427" y="4332693"/>
            <a:ext cx="1096217" cy="647075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900" b="1" dirty="0" smtClean="0"/>
              <a:t>Оплата </a:t>
            </a:r>
            <a:r>
              <a:rPr lang="ru-RU" sz="900" b="1" dirty="0" err="1" smtClean="0"/>
              <a:t>гос.пош-лины</a:t>
            </a:r>
            <a:endParaRPr lang="ru-RU" sz="900" b="1" dirty="0" smtClean="0"/>
          </a:p>
        </p:txBody>
      </p:sp>
      <p:sp>
        <p:nvSpPr>
          <p:cNvPr id="187" name="Oval 186"/>
          <p:cNvSpPr/>
          <p:nvPr/>
        </p:nvSpPr>
        <p:spPr bwMode="auto">
          <a:xfrm>
            <a:off x="1232769" y="4787893"/>
            <a:ext cx="504000" cy="180000"/>
          </a:xfrm>
          <a:prstGeom prst="ellipse">
            <a:avLst/>
          </a:prstGeom>
          <a:solidFill>
            <a:srgbClr val="D2E0E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1</a:t>
            </a:r>
            <a:endParaRPr lang="en-US" sz="800" dirty="0" smtClean="0"/>
          </a:p>
        </p:txBody>
      </p:sp>
      <p:sp>
        <p:nvSpPr>
          <p:cNvPr id="188" name="Oval 187"/>
          <p:cNvSpPr/>
          <p:nvPr/>
        </p:nvSpPr>
        <p:spPr bwMode="auto">
          <a:xfrm>
            <a:off x="8234054" y="1943193"/>
            <a:ext cx="504000" cy="180000"/>
          </a:xfrm>
          <a:prstGeom prst="ellipse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3 - </a:t>
            </a:r>
            <a:r>
              <a:rPr lang="en-US" sz="800" dirty="0" smtClean="0"/>
              <a:t>2</a:t>
            </a:r>
            <a:r>
              <a:rPr lang="ru-RU" sz="800" dirty="0" smtClean="0"/>
              <a:t>0</a:t>
            </a:r>
            <a:endParaRPr lang="en-US" sz="800" dirty="0" smtClean="0"/>
          </a:p>
        </p:txBody>
      </p:sp>
      <p:sp>
        <p:nvSpPr>
          <p:cNvPr id="189" name="Oval 188"/>
          <p:cNvSpPr/>
          <p:nvPr/>
        </p:nvSpPr>
        <p:spPr bwMode="auto">
          <a:xfrm>
            <a:off x="8234054" y="1733644"/>
            <a:ext cx="504000" cy="179999"/>
          </a:xfrm>
          <a:prstGeom prst="ellipse">
            <a:avLst/>
          </a:prstGeom>
          <a:solidFill>
            <a:srgbClr val="DCC05A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4 -10</a:t>
            </a:r>
            <a:endParaRPr lang="en-US" sz="800" dirty="0" smtClean="0"/>
          </a:p>
        </p:txBody>
      </p:sp>
      <p:sp>
        <p:nvSpPr>
          <p:cNvPr id="7" name="BoxHeader"/>
          <p:cNvSpPr>
            <a:spLocks noChangeArrowheads="1"/>
          </p:cNvSpPr>
          <p:nvPr/>
        </p:nvSpPr>
        <p:spPr bwMode="gray">
          <a:xfrm>
            <a:off x="2023235" y="1065569"/>
            <a:ext cx="5913913" cy="43200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lIns="68415" tIns="68415" rIns="68415" bIns="68415" anchor="ctr"/>
          <a:lstStyle/>
          <a:p>
            <a:pPr algn="ctr" defTabSz="684154">
              <a:buSzPct val="100000"/>
            </a:pPr>
            <a:r>
              <a:rPr lang="ru-RU" sz="1200" b="1" dirty="0" smtClean="0">
                <a:solidFill>
                  <a:srgbClr val="1F497D"/>
                </a:solidFill>
              </a:rPr>
              <a:t>Процесс регистрации права собственности</a:t>
            </a:r>
          </a:p>
        </p:txBody>
      </p:sp>
      <p:grpSp>
        <p:nvGrpSpPr>
          <p:cNvPr id="10" name="Group 250"/>
          <p:cNvGrpSpPr/>
          <p:nvPr/>
        </p:nvGrpSpPr>
        <p:grpSpPr>
          <a:xfrm>
            <a:off x="532824" y="6249592"/>
            <a:ext cx="2265657" cy="400110"/>
            <a:chOff x="532824" y="6012092"/>
            <a:chExt cx="2265657" cy="400110"/>
          </a:xfrm>
        </p:grpSpPr>
        <p:sp>
          <p:nvSpPr>
            <p:cNvPr id="215" name="TextBox 214"/>
            <p:cNvSpPr txBox="1"/>
            <p:nvPr/>
          </p:nvSpPr>
          <p:spPr>
            <a:xfrm>
              <a:off x="952575" y="6012092"/>
              <a:ext cx="1845906" cy="400110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algn="l"/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средний фактический срок, дни </a:t>
              </a:r>
            </a:p>
            <a:p>
              <a:pPr algn="l"/>
              <a:r>
                <a:rPr lang="ru-RU" sz="7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данные </a:t>
              </a:r>
              <a:r>
                <a:rPr lang="ru-RU" sz="700" dirty="0" err="1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Росреестра</a:t>
              </a:r>
              <a:endParaRPr lang="en-US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532824" y="6122259"/>
              <a:ext cx="504000" cy="180000"/>
            </a:xfrm>
            <a:prstGeom prst="ellipse">
              <a:avLst/>
            </a:prstGeom>
            <a:solidFill>
              <a:srgbClr val="DCC05A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9000" fontAlgn="base"/>
              <a:r>
                <a:rPr lang="ru-RU" sz="800" dirty="0" err="1" smtClean="0"/>
                <a:t>ХХ</a:t>
              </a:r>
              <a:endParaRPr lang="en-US" sz="800" dirty="0" err="1" smtClean="0"/>
            </a:p>
          </p:txBody>
        </p:sp>
      </p:grpSp>
      <p:sp>
        <p:nvSpPr>
          <p:cNvPr id="214" name="Oval 213"/>
          <p:cNvSpPr/>
          <p:nvPr/>
        </p:nvSpPr>
        <p:spPr bwMode="auto">
          <a:xfrm>
            <a:off x="2378768" y="6369659"/>
            <a:ext cx="504000" cy="180000"/>
          </a:xfrm>
          <a:prstGeom prst="ellipse">
            <a:avLst/>
          </a:prstGeom>
          <a:solidFill>
            <a:srgbClr val="D2E0E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err="1" smtClean="0"/>
              <a:t>ХХ</a:t>
            </a:r>
            <a:endParaRPr lang="en-US" sz="800" dirty="0" smtClean="0"/>
          </a:p>
        </p:txBody>
      </p:sp>
      <p:sp>
        <p:nvSpPr>
          <p:cNvPr id="219" name="TextBox 218"/>
          <p:cNvSpPr txBox="1"/>
          <p:nvPr/>
        </p:nvSpPr>
        <p:spPr>
          <a:xfrm>
            <a:off x="2808418" y="6268299"/>
            <a:ext cx="2440475" cy="40011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длительность процесса по регистрации права собственности, дни. Данные Национального Рейтинга</a:t>
            </a:r>
            <a:endParaRPr lang="en-US" sz="7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3" name="Group 73"/>
          <p:cNvGrpSpPr/>
          <p:nvPr/>
        </p:nvGrpSpPr>
        <p:grpSpPr>
          <a:xfrm>
            <a:off x="6665280" y="4184424"/>
            <a:ext cx="2710047" cy="826963"/>
            <a:chOff x="6665280" y="4750754"/>
            <a:chExt cx="2710047" cy="826963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6665281" y="4750754"/>
              <a:ext cx="2710046" cy="190388"/>
            </a:xfrm>
            <a:prstGeom prst="rect">
              <a:avLst/>
            </a:prstGeom>
            <a:solidFill>
              <a:srgbClr val="D99694"/>
            </a:solidFill>
            <a:ln w="9525" cap="flat" cmpd="sng" algn="ctr">
              <a:solidFill>
                <a:srgbClr val="D9969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ru-RU" sz="800" b="1" dirty="0" smtClean="0"/>
                <a:t>Качество регистрационного процесса</a:t>
              </a:r>
              <a:endParaRPr kumimoji="0" lang="ru-RU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665280" y="4900609"/>
              <a:ext cx="2710046" cy="677108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288925" lvl="1" indent="-174625">
                <a:buClr>
                  <a:srgbClr val="345782"/>
                </a:buClr>
                <a:buSzPct val="100000"/>
                <a:buFont typeface="Arial"/>
                <a:buChar char="•"/>
              </a:pPr>
              <a:r>
                <a:rPr lang="ru-RU" sz="800" dirty="0" smtClean="0">
                  <a:solidFill>
                    <a:srgbClr val="000000"/>
                  </a:solidFill>
                  <a:cs typeface="Tahoma" pitchFamily="34" charset="0"/>
                </a:rPr>
                <a:t>Доля приостановок в общем количестве поданных заявлений</a:t>
              </a:r>
            </a:p>
            <a:p>
              <a:pPr marL="288925" lvl="1" indent="-174625">
                <a:buClr>
                  <a:srgbClr val="345782"/>
                </a:buClr>
                <a:buSzPct val="100000"/>
                <a:buFont typeface="Arial"/>
                <a:buChar char="•"/>
              </a:pPr>
              <a:r>
                <a:rPr lang="ru-RU" sz="800" dirty="0" smtClean="0">
                  <a:solidFill>
                    <a:srgbClr val="000000"/>
                  </a:solidFill>
                  <a:cs typeface="Tahoma" pitchFamily="34" charset="0"/>
                </a:rPr>
                <a:t>Доля отказов в общем количестве заявлений, поданных ЮЛ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6665280" y="3704885"/>
            <a:ext cx="2710047" cy="544787"/>
            <a:chOff x="6665280" y="4349021"/>
            <a:chExt cx="2710047" cy="544787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6665281" y="4349021"/>
              <a:ext cx="2710046" cy="190388"/>
            </a:xfrm>
            <a:prstGeom prst="rect">
              <a:avLst/>
            </a:prstGeom>
            <a:solidFill>
              <a:srgbClr val="D99694"/>
            </a:solidFill>
            <a:ln w="9525" cap="flat" cmpd="sng" algn="ctr">
              <a:solidFill>
                <a:srgbClr val="D9969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ru-RU" sz="800" b="1" dirty="0" smtClean="0"/>
                <a:t>Скорость регистрации права собственности</a:t>
              </a:r>
              <a:endParaRPr kumimoji="0" lang="ru-RU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6665280" y="4462921"/>
              <a:ext cx="2710046" cy="430887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288925" lvl="1" indent="-174625">
                <a:buClr>
                  <a:srgbClr val="345782"/>
                </a:buClr>
                <a:buSzPct val="100000"/>
                <a:buFont typeface="Arial"/>
                <a:buChar char="•"/>
              </a:pPr>
              <a:r>
                <a:rPr lang="ru-RU" sz="800" dirty="0" smtClean="0">
                  <a:solidFill>
                    <a:srgbClr val="000000"/>
                  </a:solidFill>
                  <a:cs typeface="Tahoma" pitchFamily="34" charset="0"/>
                </a:rPr>
                <a:t>Средний фактический срок регистрации права собственности</a:t>
              </a:r>
            </a:p>
            <a:p>
              <a:pPr marL="288925" lvl="1" indent="-174625">
                <a:buClr>
                  <a:srgbClr val="345782"/>
                </a:buClr>
                <a:buSzPct val="100000"/>
                <a:buFont typeface="Arial"/>
                <a:buChar char="•"/>
              </a:pPr>
              <a:endParaRPr lang="ru-RU" sz="800" dirty="0" smtClean="0">
                <a:solidFill>
                  <a:srgbClr val="000000"/>
                </a:solidFill>
                <a:cs typeface="Tahoma" pitchFamily="34" charset="0"/>
              </a:endParaRPr>
            </a:p>
          </p:txBody>
        </p:sp>
      </p:grpSp>
      <p:grpSp>
        <p:nvGrpSpPr>
          <p:cNvPr id="15" name="Group 71"/>
          <p:cNvGrpSpPr/>
          <p:nvPr/>
        </p:nvGrpSpPr>
        <p:grpSpPr>
          <a:xfrm>
            <a:off x="6665280" y="4970305"/>
            <a:ext cx="2710047" cy="440950"/>
            <a:chOff x="6665280" y="5299836"/>
            <a:chExt cx="2710047" cy="44095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6665281" y="5299836"/>
              <a:ext cx="2710046" cy="19038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ru-RU" sz="800" b="1" dirty="0" smtClean="0"/>
                <a:t>Электронное информирование о текущем статусе</a:t>
              </a:r>
              <a:endParaRPr kumimoji="0" lang="ru-RU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665280" y="5433009"/>
              <a:ext cx="2710046" cy="307777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288925" lvl="1" indent="-174625">
                <a:buClr>
                  <a:srgbClr val="345782"/>
                </a:buClr>
                <a:buSzPct val="100000"/>
                <a:buFont typeface="Arial"/>
                <a:buChar char="•"/>
              </a:pPr>
              <a:endParaRPr lang="ru-RU" sz="800" dirty="0" smtClean="0">
                <a:solidFill>
                  <a:srgbClr val="000000"/>
                </a:solidFill>
                <a:cs typeface="Tahoma" pitchFamily="34" charset="0"/>
              </a:endParaRPr>
            </a:p>
          </p:txBody>
        </p:sp>
      </p:grpSp>
      <p:sp>
        <p:nvSpPr>
          <p:cNvPr id="81" name="Oval 80"/>
          <p:cNvSpPr/>
          <p:nvPr/>
        </p:nvSpPr>
        <p:spPr bwMode="auto">
          <a:xfrm>
            <a:off x="7239700" y="1191428"/>
            <a:ext cx="612000" cy="180000"/>
          </a:xfrm>
          <a:prstGeom prst="ellipse">
            <a:avLst/>
          </a:prstGeom>
          <a:solidFill>
            <a:srgbClr val="D2E0E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000" b="1" dirty="0" smtClean="0"/>
              <a:t>Ø</a:t>
            </a:r>
            <a:r>
              <a:rPr lang="ru-RU" sz="1000" b="1" dirty="0" smtClean="0"/>
              <a:t> 15</a:t>
            </a:r>
            <a:r>
              <a:rPr lang="ru-RU" sz="1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814540" y="3459416"/>
            <a:ext cx="2350550" cy="288612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Уровен</a:t>
            </a:r>
            <a:r>
              <a:rPr lang="ru-RU" sz="800" b="1" dirty="0" smtClean="0"/>
              <a:t>ь предоставления услуги через МФЦ</a:t>
            </a:r>
            <a:endParaRPr kumimoji="0" lang="ru-RU" sz="8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14540" y="3679208"/>
            <a:ext cx="2350549" cy="55399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  <a:tabLst>
                <a:tab pos="355600" algn="l"/>
              </a:tabLst>
            </a:pP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доля заявлений о регистрации права собственности от ЮЛ, поданных через МФЦ</a:t>
            </a:r>
          </a:p>
        </p:txBody>
      </p:sp>
      <p:sp>
        <p:nvSpPr>
          <p:cNvPr id="120" name="takeaway_box"/>
          <p:cNvSpPr>
            <a:spLocks noChangeArrowheads="1"/>
          </p:cNvSpPr>
          <p:nvPr/>
        </p:nvSpPr>
        <p:spPr bwMode="gray">
          <a:xfrm>
            <a:off x="2989401" y="5738758"/>
            <a:ext cx="3545052" cy="352914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ru-RU" sz="1000" b="1" dirty="0" smtClean="0">
                <a:solidFill>
                  <a:srgbClr val="FFFFFF"/>
                </a:solidFill>
              </a:rPr>
              <a:t>Методика расчета показателей будет утверждена позднее</a:t>
            </a: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121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" name="Oval 78"/>
          <p:cNvSpPr/>
          <p:nvPr/>
        </p:nvSpPr>
        <p:spPr bwMode="auto">
          <a:xfrm>
            <a:off x="5098966" y="6359759"/>
            <a:ext cx="612000" cy="180000"/>
          </a:xfrm>
          <a:prstGeom prst="ellipse">
            <a:avLst/>
          </a:prstGeom>
          <a:solidFill>
            <a:srgbClr val="D2E0E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000" b="1" dirty="0" smtClean="0"/>
              <a:t>Ø</a:t>
            </a:r>
            <a:r>
              <a:rPr lang="ru-RU" sz="1000" b="1" dirty="0" smtClean="0"/>
              <a:t> 15</a:t>
            </a:r>
            <a:r>
              <a:rPr lang="ru-RU" sz="1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51591" y="6196091"/>
            <a:ext cx="1257301" cy="507831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средняя длительность</a:t>
            </a:r>
          </a:p>
          <a:p>
            <a:pPr algn="l"/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регистрации. Данные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Нац.Рейтинга</a:t>
            </a:r>
            <a:endParaRPr lang="en-US" sz="7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think-cell Slide" r:id="rId55" imgW="270" imgH="270" progId="TCLayout.ActiveDocument.1">
                  <p:embed/>
                </p:oleObj>
              </mc:Choice>
              <mc:Fallback>
                <p:oleObj name="think-cell Slide" r:id="rId55" imgW="270" imgH="270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en-US" sz="900" u="none" strike="noStrike" cap="none" normalizeH="0" dirty="0" smtClean="0">
              <a:solidFill>
                <a:schemeClr val="tx1"/>
              </a:solidFill>
              <a:effectLst/>
              <a:latin typeface="Arial"/>
              <a:ea typeface="Tahoma"/>
              <a:cs typeface="Tahoma"/>
              <a:sym typeface="Arial"/>
            </a:endParaRPr>
          </a:p>
        </p:txBody>
      </p:sp>
      <p:sp>
        <p:nvSpPr>
          <p:cNvPr id="272" name="Oval 271"/>
          <p:cNvSpPr/>
          <p:nvPr/>
        </p:nvSpPr>
        <p:spPr bwMode="auto">
          <a:xfrm>
            <a:off x="3674562" y="5015952"/>
            <a:ext cx="842847" cy="384721"/>
          </a:xfrm>
          <a:prstGeom prst="ellipse">
            <a:avLst/>
          </a:prstGeom>
          <a:solidFill>
            <a:srgbClr val="E6B9B8">
              <a:alpha val="50000"/>
            </a:srgbClr>
          </a:solidFill>
          <a:ln w="9525" cap="flat" cmpd="sng" algn="ctr">
            <a:solidFill>
              <a:srgbClr val="E6B9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05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5822950" y="3103584"/>
            <a:ext cx="1174750" cy="453255"/>
          </a:xfrm>
          <a:prstGeom prst="ellipse">
            <a:avLst/>
          </a:prstGeom>
          <a:solidFill>
            <a:srgbClr val="BCDEC2">
              <a:alpha val="50000"/>
            </a:srgbClr>
          </a:solidFill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05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274" name="Straight Connector 273"/>
          <p:cNvCxnSpPr/>
          <p:nvPr>
            <p:custDataLst>
              <p:tags r:id="rId4"/>
            </p:custDataLst>
          </p:nvPr>
        </p:nvCxnSpPr>
        <p:spPr bwMode="gray">
          <a:xfrm flipH="1">
            <a:off x="2571750" y="3228975"/>
            <a:ext cx="4267200" cy="428625"/>
          </a:xfrm>
          <a:prstGeom prst="line">
            <a:avLst/>
          </a:prstGeom>
          <a:noFill/>
          <a:ln w="28575" cap="flat" cmpd="sng" algn="ctr">
            <a:solidFill>
              <a:srgbClr val="DC6E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/>
          <p:nvPr>
            <p:custDataLst>
              <p:tags r:id="rId5"/>
            </p:custDataLst>
          </p:nvPr>
        </p:nvCxnSpPr>
        <p:spPr bwMode="gray">
          <a:xfrm flipV="1">
            <a:off x="4133850" y="545782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/>
          <p:nvPr>
            <p:custDataLst>
              <p:tags r:id="rId6"/>
            </p:custDataLst>
          </p:nvPr>
        </p:nvCxnSpPr>
        <p:spPr bwMode="gray">
          <a:xfrm flipV="1">
            <a:off x="5600700" y="545782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/>
          <p:nvPr>
            <p:custDataLst>
              <p:tags r:id="rId7"/>
            </p:custDataLst>
          </p:nvPr>
        </p:nvCxnSpPr>
        <p:spPr bwMode="gray">
          <a:xfrm flipV="1">
            <a:off x="7067550" y="545782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>
            <p:custDataLst>
              <p:tags r:id="rId8"/>
            </p:custDataLst>
          </p:nvPr>
        </p:nvCxnSpPr>
        <p:spPr bwMode="gray">
          <a:xfrm>
            <a:off x="2033587" y="4962525"/>
            <a:ext cx="42863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/>
          <p:nvPr>
            <p:custDataLst>
              <p:tags r:id="rId9"/>
            </p:custDataLst>
          </p:nvPr>
        </p:nvCxnSpPr>
        <p:spPr bwMode="gray">
          <a:xfrm>
            <a:off x="2033587" y="3981450"/>
            <a:ext cx="42863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>
            <p:custDataLst>
              <p:tags r:id="rId10"/>
            </p:custDataLst>
          </p:nvPr>
        </p:nvCxnSpPr>
        <p:spPr bwMode="gray">
          <a:xfrm>
            <a:off x="2033587" y="3000375"/>
            <a:ext cx="42863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/>
          <p:nvPr>
            <p:custDataLst>
              <p:tags r:id="rId11"/>
            </p:custDataLst>
          </p:nvPr>
        </p:nvCxnSpPr>
        <p:spPr bwMode="gray">
          <a:xfrm>
            <a:off x="2033587" y="2019300"/>
            <a:ext cx="42863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/>
          <p:nvPr>
            <p:custDataLst>
              <p:tags r:id="rId12"/>
            </p:custDataLst>
          </p:nvPr>
        </p:nvCxnSpPr>
        <p:spPr bwMode="gray">
          <a:xfrm flipV="1">
            <a:off x="2667000" y="545782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Object 16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981200" y="1904999"/>
          <a:ext cx="5191233" cy="364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Chart" r:id="rId57" imgW="5191233" imgH="3648152" progId="MSGraph.Chart.8">
                  <p:embed followColorScheme="full"/>
                </p:oleObj>
              </mc:Choice>
              <mc:Fallback>
                <p:oleObj name="Chart" r:id="rId57" imgW="5191233" imgH="364815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4999"/>
                        <a:ext cx="5191233" cy="364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" name="Rectangle 223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1905000" y="1943100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4903F7FE-F064-4F85-B030-178093A89280}" type="datetime'''''''''''''''''''''''''''''''0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23" name="Rectangle 222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gray">
          <a:xfrm>
            <a:off x="1835150" y="2924175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C103698C-2AFD-422D-B544-BD521B7AB35D}" type="datetime'''''''''''''1''''''''''0''''''''''''''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10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22" name="Rectangle 221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gray">
          <a:xfrm>
            <a:off x="1835150" y="3905250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07B1361A-EB82-46BF-A9E3-5E3782BA95ED}" type="datetime'''''''''2''''''''''''0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20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21" name="Rectangle 220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gray">
          <a:xfrm>
            <a:off x="1835150" y="4886325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BA8B7FB0-F917-41A6-BAC1-3E867BF93D75}" type="datetime'''''''''''3''''''''''''''''''''''''''''''''''''''''''''''''0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30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32" name="Rectangle 231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gray">
          <a:xfrm>
            <a:off x="6997700" y="5575300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9A1309F2-4DD5-45B9-A9C8-B6659C462F47}" type="datetime'''''''''''20''''''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20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29" name="Rectangle 228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gray">
          <a:xfrm>
            <a:off x="2632075" y="5575300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6D8F53E1-A539-408D-A4A9-F3292E60FE8A}" type="datetime'''''''5''''''''''''''''''''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5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30" name="Rectangle 229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gray">
          <a:xfrm>
            <a:off x="4064000" y="5575300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71464B6A-97E0-404A-9174-B29DA18B93EF}" type="datetime'''''''''1''''''''''''''''''''''''''''''''''''''''0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31" name="Rectangle 23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gray">
          <a:xfrm>
            <a:off x="5530850" y="5575300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4B381D63-2F81-4277-B8AD-6252765A4717}" type="datetime'''''''''''''''''''''''''''''''''''1''''''''''5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15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cxnSp>
        <p:nvCxnSpPr>
          <p:cNvPr id="253" name="Straight Connector 252"/>
          <p:cNvCxnSpPr/>
          <p:nvPr>
            <p:custDataLst>
              <p:tags r:id="rId22"/>
            </p:custDataLst>
          </p:nvPr>
        </p:nvCxnSpPr>
        <p:spPr bwMode="gray">
          <a:xfrm flipH="1">
            <a:off x="6164262" y="2833687"/>
            <a:ext cx="161925" cy="342900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1" name="Straight Connector 270"/>
          <p:cNvCxnSpPr/>
          <p:nvPr>
            <p:custDataLst>
              <p:tags r:id="rId23"/>
            </p:custDataLst>
          </p:nvPr>
        </p:nvCxnSpPr>
        <p:spPr bwMode="gray">
          <a:xfrm>
            <a:off x="5776912" y="2989262"/>
            <a:ext cx="144462" cy="82550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Straight Connector 242"/>
          <p:cNvCxnSpPr/>
          <p:nvPr>
            <p:custDataLst>
              <p:tags r:id="rId24"/>
            </p:custDataLst>
          </p:nvPr>
        </p:nvCxnSpPr>
        <p:spPr bwMode="gray">
          <a:xfrm flipV="1">
            <a:off x="6065837" y="3333750"/>
            <a:ext cx="392112" cy="293687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>
            <p:custDataLst>
              <p:tags r:id="rId25"/>
            </p:custDataLst>
          </p:nvPr>
        </p:nvCxnSpPr>
        <p:spPr bwMode="gray">
          <a:xfrm flipV="1">
            <a:off x="6524625" y="3457576"/>
            <a:ext cx="33337" cy="333375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0" name="Straight Connector 259"/>
          <p:cNvCxnSpPr/>
          <p:nvPr>
            <p:custDataLst>
              <p:tags r:id="rId26"/>
            </p:custDataLst>
          </p:nvPr>
        </p:nvCxnSpPr>
        <p:spPr bwMode="gray">
          <a:xfrm flipH="1">
            <a:off x="6845300" y="2998787"/>
            <a:ext cx="47625" cy="382587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gray">
          <a:xfrm>
            <a:off x="4695825" y="5829300"/>
            <a:ext cx="2441575" cy="160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r>
              <a:rPr lang="ru-RU" altLang="en-US" sz="1050" dirty="0" smtClean="0">
                <a:latin typeface="+mn-lt"/>
                <a:ea typeface="Tahoma"/>
                <a:cs typeface="Tahoma"/>
                <a:sym typeface="+mn-lt"/>
              </a:rPr>
              <a:t>Суммарное значение факторов, баллы</a:t>
            </a:r>
            <a:endParaRPr lang="en-US" sz="105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46" name="Rectangle 245"/>
          <p:cNvSpPr>
            <a:spLocks noGrp="1" noChangeArrowheads="1"/>
          </p:cNvSpPr>
          <p:nvPr>
            <p:custDataLst>
              <p:tags r:id="rId28"/>
            </p:custDataLst>
          </p:nvPr>
        </p:nvSpPr>
        <p:spPr bwMode="gray">
          <a:xfrm>
            <a:off x="5973762" y="2681287"/>
            <a:ext cx="7778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DF20E0FF-82A9-4ED4-B672-E244EA195435}" type="datetime'Р.Т''а''''''''т''ар''''''''''''с''''''''''''''''''''т''''''ан'">
              <a:rPr lang="en-US" altLang="en-US" sz="1000" smtClean="0"/>
              <a:pPr marL="0" lvl="1" indent="0">
                <a:spcBef>
                  <a:spcPct val="0"/>
                </a:spcBef>
                <a:buNone/>
              </a:pPr>
              <a:t>Р.Татарстан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57" name="Rectangle 256"/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gray">
          <a:xfrm>
            <a:off x="5011737" y="2836862"/>
            <a:ext cx="1265237" cy="15240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A211791E-5113-422F-A494-AB4935631212}" type="datetime'''''''''''Та''''м''б''''о''''в''''ская ''о''''б''ласт''''''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Тамбовская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52" name="Rectangle 251"/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gray">
          <a:xfrm>
            <a:off x="5453062" y="2971800"/>
            <a:ext cx="1173162" cy="15240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198E720F-29E4-49C5-B75C-6EFD15CA3EC8}" type="datetime'К''и''''''''''''''ро''вс''к''''ая'''' ''об''ла''с''''т''''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Кировская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42" name="Rectangle 241"/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gray">
          <a:xfrm>
            <a:off x="5403850" y="3627437"/>
            <a:ext cx="1122362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D2BB1630-220D-460C-A43C-D65987821466}" type="datetime'''Л''ипе''''цк''а''''''''''''''''''''я облас''''''ть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Липецкая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73" name="Rectangle 272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gray">
          <a:xfrm>
            <a:off x="4130675" y="5076825"/>
            <a:ext cx="1052512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B0F050D1-FE5E-46B2-AFB3-8B3EFFD62FE4}" type="datetime'С''а''''нкт-Пет''е''''''''''''''''р''бу''''р''г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Санкт-Петербург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38" name="Rectangle 237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gray">
          <a:xfrm>
            <a:off x="6264275" y="2846387"/>
            <a:ext cx="1277937" cy="15240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C6718C9D-17A2-46D8-AAF1-420BDF7D19F6}" type="datetime'Я''мало-''Н''''''''е''''''н''''''ецки''''й'' ''А''''''''''О'''">
              <a:rPr lang="en-US" altLang="en-US" sz="1000" smtClean="0"/>
              <a:pPr marL="0" lvl="1" indent="0">
                <a:spcBef>
                  <a:spcPct val="0"/>
                </a:spcBef>
                <a:buNone/>
              </a:pPr>
              <a:t>Ямало-Ненецкий АО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40" name="Rectangle 239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gray">
          <a:xfrm>
            <a:off x="5857875" y="3790950"/>
            <a:ext cx="13176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E8626E72-98FA-41CC-B320-AE392FA5EFFC}" type="datetime'''''''''У''''л''ьянов''ска''я'' о''б''''''ла''с''''т''''ь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Ульяновская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67" name="Rectangle 266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gray">
          <a:xfrm>
            <a:off x="5254625" y="3257550"/>
            <a:ext cx="1379537" cy="15240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24F5311D-1D08-4907-B148-40F677DC3CB2}" type="datetime'Новг''''о''р''од''''''ска''я'''''' ''''о''''б''л''а''сть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Новгородская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Оцифрованная факторная модель работает – можно выбрать </a:t>
            </a:r>
            <a:r>
              <a:rPr lang="ru-RU" dirty="0" err="1" smtClean="0"/>
              <a:t>регионы-лучшие</a:t>
            </a:r>
            <a:r>
              <a:rPr lang="ru-RU" dirty="0" smtClean="0"/>
              <a:t> практики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220671" y="1882090"/>
            <a:ext cx="1380465" cy="52322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en-US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72</a:t>
            </a:r>
            <a:r>
              <a:rPr lang="ru-RU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регионов</a:t>
            </a:r>
            <a:endParaRPr lang="ru-RU" sz="1050" baseline="30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t-</a:t>
            </a:r>
            <a:r>
              <a:rPr lang="ru-RU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статистика=-2,1</a:t>
            </a:r>
            <a:endParaRPr lang="en-US" sz="105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" name="Group 246"/>
          <p:cNvGrpSpPr/>
          <p:nvPr/>
        </p:nvGrpSpPr>
        <p:grpSpPr>
          <a:xfrm>
            <a:off x="561477" y="6390212"/>
            <a:ext cx="5029199" cy="323165"/>
            <a:chOff x="566737" y="6148546"/>
            <a:chExt cx="5029199" cy="323165"/>
          </a:xfrm>
        </p:grpSpPr>
        <p:cxnSp>
          <p:nvCxnSpPr>
            <p:cNvPr id="248" name="Straight Connector 247"/>
            <p:cNvCxnSpPr/>
            <p:nvPr/>
          </p:nvCxnSpPr>
          <p:spPr bwMode="auto">
            <a:xfrm>
              <a:off x="566737" y="6321972"/>
              <a:ext cx="1039813" cy="0"/>
            </a:xfrm>
            <a:prstGeom prst="line">
              <a:avLst/>
            </a:prstGeom>
            <a:noFill/>
            <a:ln w="9525" cap="flat" cmpd="sng" algn="ctr">
              <a:solidFill>
                <a:srgbClr val="EEA63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9" name="TextBox 248"/>
            <p:cNvSpPr txBox="1"/>
            <p:nvPr/>
          </p:nvSpPr>
          <p:spPr>
            <a:xfrm>
              <a:off x="1606549" y="6148546"/>
              <a:ext cx="3989387" cy="323165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algn="l"/>
              <a:r>
                <a:rPr lang="ru-RU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линия тренда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256"/>
          <p:cNvGrpSpPr/>
          <p:nvPr/>
        </p:nvGrpSpPr>
        <p:grpSpPr>
          <a:xfrm>
            <a:off x="4754562" y="6233347"/>
            <a:ext cx="4805824" cy="323165"/>
            <a:chOff x="4754562" y="6474371"/>
            <a:chExt cx="4805824" cy="323165"/>
          </a:xfrm>
        </p:grpSpPr>
        <p:sp>
          <p:nvSpPr>
            <p:cNvPr id="251" name="Oval 250"/>
            <p:cNvSpPr/>
            <p:nvPr/>
          </p:nvSpPr>
          <p:spPr bwMode="auto">
            <a:xfrm>
              <a:off x="4754562" y="6511164"/>
              <a:ext cx="1080000" cy="216000"/>
            </a:xfrm>
            <a:prstGeom prst="ellipse">
              <a:avLst/>
            </a:prstGeom>
            <a:solidFill>
              <a:srgbClr val="BCDEC2">
                <a:alpha val="50000"/>
              </a:srgbClr>
            </a:solidFill>
            <a:ln w="9525" cap="flat" cmpd="sng" algn="ctr">
              <a:solidFill>
                <a:srgbClr val="B2B2B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US" sz="105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883820" y="6474371"/>
              <a:ext cx="3676566" cy="323165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algn="l"/>
              <a:r>
                <a:rPr lang="ru-RU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регионы-носители лучших практик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Group 256"/>
          <p:cNvGrpSpPr/>
          <p:nvPr/>
        </p:nvGrpSpPr>
        <p:grpSpPr>
          <a:xfrm>
            <a:off x="4754562" y="6502605"/>
            <a:ext cx="4805824" cy="323165"/>
            <a:chOff x="4754562" y="6474371"/>
            <a:chExt cx="4805824" cy="323165"/>
          </a:xfrm>
        </p:grpSpPr>
        <p:sp>
          <p:nvSpPr>
            <p:cNvPr id="87" name="Oval 86"/>
            <p:cNvSpPr/>
            <p:nvPr/>
          </p:nvSpPr>
          <p:spPr bwMode="auto">
            <a:xfrm>
              <a:off x="4754562" y="6511164"/>
              <a:ext cx="1080000" cy="216000"/>
            </a:xfrm>
            <a:prstGeom prst="ellipse">
              <a:avLst/>
            </a:prstGeom>
            <a:solidFill>
              <a:srgbClr val="E6B9B8">
                <a:alpha val="50000"/>
              </a:srgbClr>
            </a:solidFill>
            <a:ln w="9525" cap="flat" cmpd="sng" algn="ctr">
              <a:solidFill>
                <a:srgbClr val="E6B9B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US" sz="105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883820" y="6474371"/>
              <a:ext cx="3676566" cy="323165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algn="l"/>
              <a:r>
                <a:rPr lang="ru-RU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регионы, требующие разъяснения результатов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104" name="Object 103"/>
          <p:cNvGraphicFramePr>
            <a:graphicFrameLocks noChangeAspect="1"/>
          </p:cNvGraphicFramePr>
          <p:nvPr>
            <p:custDataLst>
              <p:tags r:id="rId36"/>
            </p:custDataLst>
          </p:nvPr>
        </p:nvGraphicFramePr>
        <p:xfrm>
          <a:off x="419100" y="1676400"/>
          <a:ext cx="1381017" cy="3724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Chart" r:id="rId59" imgW="1381017" imgH="3724274" progId="MSGraph.Chart.8">
                  <p:embed followColorScheme="full"/>
                </p:oleObj>
              </mc:Choice>
              <mc:Fallback>
                <p:oleObj name="Chart" r:id="rId59" imgW="1381017" imgH="372427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676400"/>
                        <a:ext cx="1381017" cy="37242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ectangle 110"/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gray">
          <a:xfrm>
            <a:off x="300037" y="1731962"/>
            <a:ext cx="1905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71851CCE-75F6-4334-B0BE-52A60A23F7D0}" type="datetime'''''''''100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100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9" name="Rectangle 108"/>
          <p:cNvSpPr>
            <a:spLocks noGrp="1" noChangeArrowheads="1"/>
          </p:cNvSpPr>
          <p:nvPr>
            <p:custDataLst>
              <p:tags r:id="rId38"/>
            </p:custDataLst>
          </p:nvPr>
        </p:nvSpPr>
        <p:spPr bwMode="gray">
          <a:xfrm>
            <a:off x="363537" y="2427287"/>
            <a:ext cx="1270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10C128A4-97FB-452C-8A58-1F76F2A25DB7}" type="datetime'''8''''''''''''''''''''''''0''''''''''''''''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80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3" name="Rectangle 102"/>
          <p:cNvSpPr>
            <a:spLocks noGrp="1" noChangeArrowheads="1"/>
          </p:cNvSpPr>
          <p:nvPr>
            <p:custDataLst>
              <p:tags r:id="rId39"/>
            </p:custDataLst>
          </p:nvPr>
        </p:nvSpPr>
        <p:spPr bwMode="gray">
          <a:xfrm>
            <a:off x="363537" y="3113087"/>
            <a:ext cx="1270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01112C3F-2F00-4425-9434-82F31428EA3D}" type="datetime'''''''''''6''''''''''''0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60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2" name="Rectangle 101"/>
          <p:cNvSpPr>
            <a:spLocks noGrp="1" noChangeArrowheads="1"/>
          </p:cNvSpPr>
          <p:nvPr>
            <p:custDataLst>
              <p:tags r:id="rId40"/>
            </p:custDataLst>
          </p:nvPr>
        </p:nvSpPr>
        <p:spPr bwMode="gray">
          <a:xfrm>
            <a:off x="363537" y="3808412"/>
            <a:ext cx="1270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8A8FA860-0245-42B8-A1EF-C93296161FDF}" type="datetime'''''''''''''''''''''''''''''''''''4''''0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40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0" name="Rectangle 99"/>
          <p:cNvSpPr>
            <a:spLocks noGrp="1" noChangeArrowheads="1"/>
          </p:cNvSpPr>
          <p:nvPr>
            <p:custDataLst>
              <p:tags r:id="rId41"/>
            </p:custDataLst>
          </p:nvPr>
        </p:nvSpPr>
        <p:spPr bwMode="gray">
          <a:xfrm>
            <a:off x="363537" y="4494212"/>
            <a:ext cx="1270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D981C50D-614A-4E01-A95B-FC644EBCE10B}" type="datetime'''''''''''''''2''''''''''''''''''''''''''''0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20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99" name="Rectangle 98"/>
          <p:cNvSpPr>
            <a:spLocks noGrp="1" noChangeArrowheads="1"/>
          </p:cNvSpPr>
          <p:nvPr>
            <p:custDataLst>
              <p:tags r:id="rId42"/>
            </p:custDataLst>
          </p:nvPr>
        </p:nvSpPr>
        <p:spPr bwMode="gray">
          <a:xfrm>
            <a:off x="427037" y="5189537"/>
            <a:ext cx="635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483864EB-C157-4931-9D6B-BC432A3BF581}" type="datetime'''''''''''''0''''''''''''''''''''''''''''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5" name="Rectangle 104"/>
          <p:cNvSpPr>
            <a:spLocks noGrp="1" noChangeArrowheads="1"/>
          </p:cNvSpPr>
          <p:nvPr>
            <p:custDataLst>
              <p:tags r:id="rId43"/>
            </p:custDataLst>
          </p:nvPr>
        </p:nvSpPr>
        <p:spPr bwMode="gray">
          <a:xfrm>
            <a:off x="692150" y="5362575"/>
            <a:ext cx="493712" cy="27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F3F38FCF-6C21-456C-BD8D-4A7FC234FA39}" type="datetime'Б''аз''а ''''д''''''л''''я'' ''''''а''на''лиз''''а'''''''''''">
              <a:rPr lang="en-US" altLang="en-US" sz="900" smtClean="0"/>
              <a:pPr marL="0" lvl="1" indent="0" algn="ctr">
                <a:spcBef>
                  <a:spcPct val="0"/>
                </a:spcBef>
                <a:buNone/>
              </a:pPr>
              <a:t>База для анализа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37" name="Rectangle 236"/>
          <p:cNvSpPr>
            <a:spLocks noGrp="1" noChangeArrowheads="1"/>
          </p:cNvSpPr>
          <p:nvPr>
            <p:custDataLst>
              <p:tags r:id="rId44"/>
            </p:custDataLst>
          </p:nvPr>
        </p:nvSpPr>
        <p:spPr bwMode="gray">
          <a:xfrm>
            <a:off x="852487" y="2152650"/>
            <a:ext cx="17145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2225" tIns="0" rIns="22225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FB7FF341-D515-49E2-94D4-17BF7B228371}" type="datetime'''8''''''''''''''''''''5'''''''''''''''''''''''''''''''''''">
              <a:rPr lang="en-US" altLang="en-US" sz="900" smtClean="0"/>
              <a:pPr marL="0" lvl="1" indent="0" algn="ctr">
                <a:spcBef>
                  <a:spcPct val="0"/>
                </a:spcBef>
                <a:buNone/>
              </a:pPr>
              <a:t>85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7" name="Rectangle 76"/>
          <p:cNvSpPr>
            <a:spLocks noGrp="1" noChangeArrowheads="1"/>
          </p:cNvSpPr>
          <p:nvPr>
            <p:custDataLst>
              <p:tags r:id="rId45"/>
            </p:custDataLst>
          </p:nvPr>
        </p:nvSpPr>
        <p:spPr bwMode="gray">
          <a:xfrm>
            <a:off x="884237" y="2684462"/>
            <a:ext cx="107950" cy="136525"/>
          </a:xfrm>
          <a:prstGeom prst="rect">
            <a:avLst/>
          </a:prstGeom>
          <a:solidFill>
            <a:srgbClr val="95B3D7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DEEAE359-C3E9-4453-895E-A614B974A92E}" type="datetime'''''''''''''''''''''''''''1''''''''''''''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88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8" name="Footnote"/>
          <p:cNvSpPr>
            <a:spLocks noChangeArrowheads="1"/>
          </p:cNvSpPr>
          <p:nvPr/>
        </p:nvSpPr>
        <p:spPr bwMode="gray">
          <a:xfrm>
            <a:off x="471222" y="6515672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1. Источник данных: Национальный Рейтинг 2016, показатель А3.1 "Средний срок регистрации права собственности"</a:t>
            </a:r>
            <a:endParaRPr lang="ru-RU" sz="800" dirty="0"/>
          </a:p>
        </p:txBody>
      </p:sp>
      <p:sp>
        <p:nvSpPr>
          <p:cNvPr id="122" name="Rectangle 121"/>
          <p:cNvSpPr/>
          <p:nvPr>
            <p:custDataLst>
              <p:tags r:id="rId46"/>
            </p:custDataLst>
          </p:nvPr>
        </p:nvSpPr>
        <p:spPr bwMode="gray">
          <a:xfrm>
            <a:off x="492125" y="6002337"/>
            <a:ext cx="125412" cy="93662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20" name="Rectangle 119"/>
          <p:cNvSpPr/>
          <p:nvPr>
            <p:custDataLst>
              <p:tags r:id="rId47"/>
            </p:custDataLst>
          </p:nvPr>
        </p:nvSpPr>
        <p:spPr bwMode="gray">
          <a:xfrm>
            <a:off x="492125" y="6159500"/>
            <a:ext cx="125412" cy="93662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8" name="Rectangle 97"/>
          <p:cNvSpPr/>
          <p:nvPr>
            <p:custDataLst>
              <p:tags r:id="rId48"/>
            </p:custDataLst>
          </p:nvPr>
        </p:nvSpPr>
        <p:spPr bwMode="gray">
          <a:xfrm>
            <a:off x="3787775" y="6002337"/>
            <a:ext cx="125412" cy="93662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19" name="Rectangle 118"/>
          <p:cNvSpPr/>
          <p:nvPr>
            <p:custDataLst>
              <p:tags r:id="rId49"/>
            </p:custDataLst>
          </p:nvPr>
        </p:nvSpPr>
        <p:spPr bwMode="gray">
          <a:xfrm>
            <a:off x="3787775" y="6159500"/>
            <a:ext cx="125412" cy="936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7" name="Rectangle 106"/>
          <p:cNvSpPr>
            <a:spLocks noGrp="1" noChangeArrowheads="1"/>
          </p:cNvSpPr>
          <p:nvPr>
            <p:custDataLst>
              <p:tags r:id="rId50"/>
            </p:custDataLst>
          </p:nvPr>
        </p:nvSpPr>
        <p:spPr bwMode="gray">
          <a:xfrm>
            <a:off x="668337" y="6156325"/>
            <a:ext cx="2205037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64EB63F1-A79A-4417-86D3-9998D715E916}" type="datetime'Данные по ста''''тистическим ''показа''телям от''сутс''твуют'">
              <a:rPr lang="en-US" altLang="en-US" sz="7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Данные по статистическим показателям отсутствуют</a:t>
            </a:fld>
            <a:endParaRPr lang="en-US" sz="7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6" name="Rectangle 105"/>
          <p:cNvSpPr>
            <a:spLocks noGrp="1" noChangeArrowheads="1"/>
          </p:cNvSpPr>
          <p:nvPr>
            <p:custDataLst>
              <p:tags r:id="rId51"/>
            </p:custDataLst>
          </p:nvPr>
        </p:nvSpPr>
        <p:spPr bwMode="gray">
          <a:xfrm>
            <a:off x="668337" y="5999162"/>
            <a:ext cx="3017837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39B48F51-04E6-4D7D-A5EF-4E392E2EC53A}" type="thinkcell&lt;?xml version=&quot;1.0&quot; encoding=&quot;UTF-16&quot; standalone=&quot;yes&quot;?&gt;&lt;root reqver=&quot;23045&quot;&gt;&lt;version val=&quot;24178&quot;/&gt;&lt;PersistentType&gt;&lt;m_guid val=&quot;831f3192-af18-4485-8e94-ae6677ef801c&quot;/&gt;&lt;m_prec&gt;&lt;m_yearfmt&gt;&lt;begin val=&quot;0&quot;/&gt;&lt;end val=&quot;4&quot;/&gt;&lt;/m_yearfmt&gt;&lt;/m_prec&gt;&lt;/PersistentType&gt;&lt;/root&gt;">
              <a:rPr lang="en-US" altLang="en-US" sz="7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Данные по длительности регистрации права собственности отсутствуют</a:t>
            </a:fld>
            <a:endParaRPr lang="en-US" sz="7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8" name="Rectangle 107"/>
          <p:cNvSpPr>
            <a:spLocks noGrp="1" noChangeArrowheads="1"/>
          </p:cNvSpPr>
          <p:nvPr>
            <p:custDataLst>
              <p:tags r:id="rId52"/>
            </p:custDataLst>
          </p:nvPr>
        </p:nvSpPr>
        <p:spPr bwMode="gray">
          <a:xfrm>
            <a:off x="3963987" y="6156325"/>
            <a:ext cx="60325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F208B2FF-C5C6-42F9-87FB-EC4DD5E5C294}" type="datetime'''И''''''''сп''''ольз''ованы&#10;''для ''а''на''ли''за'''">
              <a:rPr lang="en-US" altLang="en-US" sz="7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Использованы
для анализа</a:t>
            </a:fld>
            <a:endParaRPr lang="en-US" sz="7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97" name="Rectangle 96"/>
          <p:cNvSpPr>
            <a:spLocks noGrp="1" noChangeArrowheads="1"/>
          </p:cNvSpPr>
          <p:nvPr>
            <p:custDataLst>
              <p:tags r:id="rId53"/>
            </p:custDataLst>
          </p:nvPr>
        </p:nvSpPr>
        <p:spPr bwMode="gray">
          <a:xfrm>
            <a:off x="3963987" y="5999162"/>
            <a:ext cx="379412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3B69C386-C837-4D01-A497-3C1AA4A56539}" type="datetime'''''''''''''''В''''''ы''''''''''бр''''о''''''с''ы'''''''''''">
              <a:rPr lang="en-US" altLang="en-US" sz="7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Выбросы</a:t>
            </a:fld>
            <a:endParaRPr lang="en-US" sz="7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52" name="ColumnHeader"/>
          <p:cNvSpPr>
            <a:spLocks noChangeArrowheads="1"/>
          </p:cNvSpPr>
          <p:nvPr/>
        </p:nvSpPr>
        <p:spPr bwMode="gray">
          <a:xfrm>
            <a:off x="7326006" y="1188426"/>
            <a:ext cx="2136816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200" b="1" dirty="0" smtClean="0"/>
              <a:t>Ключевые выводы</a:t>
            </a:r>
            <a:endParaRPr lang="ru-RU" sz="1200" b="1" dirty="0"/>
          </a:p>
        </p:txBody>
      </p:sp>
      <p:sp>
        <p:nvSpPr>
          <p:cNvPr id="153" name="FlowTriangle"/>
          <p:cNvSpPr>
            <a:spLocks noChangeArrowheads="1"/>
          </p:cNvSpPr>
          <p:nvPr/>
        </p:nvSpPr>
        <p:spPr bwMode="gray">
          <a:xfrm rot="5400000">
            <a:off x="347513" y="3809809"/>
            <a:ext cx="2412287" cy="216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154" name="FlowTriangle"/>
          <p:cNvSpPr>
            <a:spLocks noChangeArrowheads="1"/>
          </p:cNvSpPr>
          <p:nvPr/>
        </p:nvSpPr>
        <p:spPr bwMode="gray">
          <a:xfrm rot="5400000">
            <a:off x="6189286" y="3866673"/>
            <a:ext cx="2412287" cy="216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26006" y="1778421"/>
            <a:ext cx="2136816" cy="1846659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На данных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72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субъектов оцифрованная факторная модель работает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Arial"/>
              <a:cs typeface="Tahoma" pitchFamily="34" charset="0"/>
            </a:endParaRP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Модель позволяет выявить регионы-носители лучших практик</a:t>
            </a:r>
            <a:endParaRPr lang="en-US" sz="1200" dirty="0" smtClean="0">
              <a:solidFill>
                <a:srgbClr val="000000"/>
              </a:solidFill>
              <a:latin typeface="Arial"/>
              <a:cs typeface="Tahoma" pitchFamily="34" charset="0"/>
            </a:endParaRPr>
          </a:p>
        </p:txBody>
      </p:sp>
      <p:sp>
        <p:nvSpPr>
          <p:cNvPr id="195" name="ColumnHeader"/>
          <p:cNvSpPr>
            <a:spLocks noChangeArrowheads="1"/>
          </p:cNvSpPr>
          <p:nvPr/>
        </p:nvSpPr>
        <p:spPr bwMode="gray">
          <a:xfrm>
            <a:off x="491494" y="1096095"/>
            <a:ext cx="6687980" cy="4616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200" b="1" dirty="0" smtClean="0"/>
              <a:t>Данные для анализа показывают значимую зависимость между длительностью и факторным баллом </a:t>
            </a:r>
            <a:endParaRPr lang="ru-RU" sz="12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1899026" y="1622823"/>
            <a:ext cx="2272727" cy="49244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Длительность регистрации права собственности, дни</a:t>
            </a:r>
            <a:r>
              <a:rPr lang="ru-RU" sz="10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en-US" sz="1000" baseline="30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1316821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147"/>
          <p:cNvGrpSpPr/>
          <p:nvPr/>
        </p:nvGrpSpPr>
        <p:grpSpPr>
          <a:xfrm>
            <a:off x="6954903" y="6668483"/>
            <a:ext cx="2856389" cy="144000"/>
            <a:chOff x="6954903" y="5372099"/>
            <a:chExt cx="2856389" cy="347554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954903" y="5399396"/>
              <a:ext cx="627026" cy="24088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kumimoji="0" lang="ru-RU" sz="1200" b="1" i="0" u="none" strike="noStrike" cap="none" normalizeH="0" baseline="0" dirty="0" err="1" smtClean="0">
                  <a:effectLst/>
                  <a:latin typeface="+mn-lt"/>
                  <a:cs typeface="+mn-cs"/>
                </a:rPr>
                <a:t>ХХ</a:t>
              </a:r>
              <a:r>
                <a:rPr kumimoji="0" lang="ru-RU" sz="1200" b="1" i="0" u="none" strike="noStrike" cap="none" normalizeH="0" baseline="0" dirty="0" smtClean="0">
                  <a:solidFill>
                    <a:srgbClr val="5BAD82"/>
                  </a:solidFill>
                  <a:effectLst/>
                  <a:latin typeface="+mn-lt"/>
                  <a:cs typeface="+mn-cs"/>
                </a:rPr>
                <a:t> </a:t>
              </a:r>
              <a:endParaRPr kumimoji="0" lang="en-US" sz="1200" b="1" i="0" u="none" strike="noStrike" cap="none" normalizeH="0" baseline="0" dirty="0" smtClean="0">
                <a:solidFill>
                  <a:srgbClr val="5BAD82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60" name="Rounded Rectangle 59"/>
            <p:cNvSpPr/>
            <p:nvPr/>
          </p:nvSpPr>
          <p:spPr bwMode="auto">
            <a:xfrm>
              <a:off x="7574511" y="5372099"/>
              <a:ext cx="2236781" cy="34755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целевые значения к 31.12.2018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grpSp>
        <p:nvGrpSpPr>
          <p:cNvPr id="2" name="Group 57"/>
          <p:cNvGrpSpPr/>
          <p:nvPr/>
        </p:nvGrpSpPr>
        <p:grpSpPr>
          <a:xfrm>
            <a:off x="475358" y="1160748"/>
            <a:ext cx="6458880" cy="5235938"/>
            <a:chOff x="475358" y="1160748"/>
            <a:chExt cx="6458880" cy="5235938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394365" y="1160748"/>
              <a:ext cx="3539873" cy="5235938"/>
            </a:xfrm>
            <a:prstGeom prst="rect">
              <a:avLst/>
            </a:prstGeom>
            <a:solidFill>
              <a:srgbClr val="F5C77B"/>
            </a:solidFill>
            <a:ln w="9525" cap="flat" cmpd="sng">
              <a:solidFill>
                <a:srgbClr val="F5C77B"/>
              </a:solidFill>
              <a:prstDash val="solid"/>
              <a:round/>
              <a:headEnd/>
              <a:tailEnd/>
            </a:ln>
            <a:extLst/>
          </p:spPr>
          <p:txBody>
            <a:bodyPr wrap="none" tIns="91440" bIns="91440" anchor="ctr"/>
            <a:lstStyle/>
            <a:p>
              <a:endParaRPr lang="ru-RU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75358" y="1160748"/>
              <a:ext cx="4011839" cy="1107439"/>
            </a:xfrm>
            <a:prstGeom prst="rect">
              <a:avLst/>
            </a:prstGeom>
            <a:solidFill>
              <a:srgbClr val="95B3D7"/>
            </a:solidFill>
            <a:ln w="9525" cap="flat" cmpd="sng">
              <a:solidFill>
                <a:srgbClr val="95B3D7"/>
              </a:solidFill>
              <a:prstDash val="solid"/>
              <a:round/>
              <a:headEnd/>
              <a:tailEnd/>
            </a:ln>
            <a:extLst/>
          </p:spPr>
          <p:txBody>
            <a:bodyPr wrap="none" tIns="91440" bIns="91440" anchor="ctr"/>
            <a:lstStyle/>
            <a:p>
              <a:endParaRPr lang="ru-RU" dirty="0"/>
            </a:p>
          </p:txBody>
        </p:sp>
        <p:sp>
          <p:nvSpPr>
            <p:cNvPr id="70" name="Right Triangle 69"/>
            <p:cNvSpPr/>
            <p:nvPr/>
          </p:nvSpPr>
          <p:spPr bwMode="auto">
            <a:xfrm rot="5400000">
              <a:off x="3125832" y="2182955"/>
              <a:ext cx="2588292" cy="543878"/>
            </a:xfrm>
            <a:prstGeom prst="rtTriangle">
              <a:avLst/>
            </a:prstGeom>
            <a:solidFill>
              <a:srgbClr val="95B3D7"/>
            </a:solidFill>
            <a:ln w="9525" cap="flat" cmpd="sng">
              <a:solidFill>
                <a:srgbClr val="95B3D7"/>
              </a:solidFill>
              <a:prstDash val="solid"/>
              <a:round/>
              <a:headEnd/>
              <a:tailEnd/>
            </a:ln>
          </p:spPr>
          <p:txBody>
            <a:bodyPr wrap="none" tIns="91440" bIns="91440" anchor="ctr"/>
            <a:lstStyle/>
            <a:p>
              <a:pPr marR="0" indent="0" fontAlgn="base"/>
              <a:endParaRPr lang="en-US" dirty="0" smtClean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547203" y="1128722"/>
            <a:ext cx="2340292" cy="63094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100" b="1" dirty="0" smtClean="0">
                <a:solidFill>
                  <a:srgbClr val="000000"/>
                </a:solidFill>
              </a:rPr>
              <a:t>Доступность подачи заявлений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</a:rPr>
              <a:t>Количество заявлений о регистрации права на 1 окно </a:t>
            </a:r>
            <a:r>
              <a:rPr lang="ru-RU" sz="1000" dirty="0" err="1" smtClean="0">
                <a:solidFill>
                  <a:srgbClr val="000000"/>
                </a:solidFill>
              </a:rPr>
              <a:t>ФГБУ</a:t>
            </a:r>
            <a:r>
              <a:rPr lang="ru-RU" sz="1000" dirty="0" smtClean="0">
                <a:solidFill>
                  <a:srgbClr val="000000"/>
                </a:solidFill>
              </a:rPr>
              <a:t> "</a:t>
            </a:r>
            <a:r>
              <a:rPr lang="ru-RU" sz="1000" dirty="0" err="1" smtClean="0">
                <a:solidFill>
                  <a:srgbClr val="000000"/>
                </a:solidFill>
              </a:rPr>
              <a:t>ФКП</a:t>
            </a:r>
            <a:r>
              <a:rPr lang="ru-RU" sz="1000" dirty="0" smtClean="0">
                <a:solidFill>
                  <a:srgbClr val="000000"/>
                </a:solidFill>
              </a:rPr>
              <a:t> Росреестра"</a:t>
            </a:r>
          </a:p>
        </p:txBody>
      </p:sp>
      <p:sp>
        <p:nvSpPr>
          <p:cNvPr id="57" name="Freeform 56"/>
          <p:cNvSpPr/>
          <p:nvPr/>
        </p:nvSpPr>
        <p:spPr bwMode="auto">
          <a:xfrm>
            <a:off x="498518" y="3749040"/>
            <a:ext cx="6374516" cy="2647645"/>
          </a:xfrm>
          <a:custGeom>
            <a:avLst/>
            <a:gdLst>
              <a:gd name="connsiteX0" fmla="*/ 0 w 6458880"/>
              <a:gd name="connsiteY0" fmla="*/ 0 h 2327807"/>
              <a:gd name="connsiteX1" fmla="*/ 6458880 w 6458880"/>
              <a:gd name="connsiteY1" fmla="*/ 0 h 2327807"/>
              <a:gd name="connsiteX2" fmla="*/ 6458880 w 6458880"/>
              <a:gd name="connsiteY2" fmla="*/ 2327807 h 2327807"/>
              <a:gd name="connsiteX3" fmla="*/ 0 w 6458880"/>
              <a:gd name="connsiteY3" fmla="*/ 2327807 h 2327807"/>
              <a:gd name="connsiteX4" fmla="*/ 0 w 6458880"/>
              <a:gd name="connsiteY4" fmla="*/ 0 h 2327807"/>
              <a:gd name="connsiteX0" fmla="*/ 0 w 6463016"/>
              <a:gd name="connsiteY0" fmla="*/ 0 h 3480061"/>
              <a:gd name="connsiteX1" fmla="*/ 6463016 w 6463016"/>
              <a:gd name="connsiteY1" fmla="*/ 1152254 h 3480061"/>
              <a:gd name="connsiteX2" fmla="*/ 6463016 w 6463016"/>
              <a:gd name="connsiteY2" fmla="*/ 3480061 h 3480061"/>
              <a:gd name="connsiteX3" fmla="*/ 4136 w 6463016"/>
              <a:gd name="connsiteY3" fmla="*/ 3480061 h 3480061"/>
              <a:gd name="connsiteX4" fmla="*/ 0 w 6463016"/>
              <a:gd name="connsiteY4" fmla="*/ 0 h 3480061"/>
              <a:gd name="connsiteX0" fmla="*/ 0 w 6463016"/>
              <a:gd name="connsiteY0" fmla="*/ 0 h 2647645"/>
              <a:gd name="connsiteX1" fmla="*/ 6463016 w 6463016"/>
              <a:gd name="connsiteY1" fmla="*/ 319838 h 2647645"/>
              <a:gd name="connsiteX2" fmla="*/ 6463016 w 6463016"/>
              <a:gd name="connsiteY2" fmla="*/ 2647645 h 2647645"/>
              <a:gd name="connsiteX3" fmla="*/ 4136 w 6463016"/>
              <a:gd name="connsiteY3" fmla="*/ 2647645 h 2647645"/>
              <a:gd name="connsiteX4" fmla="*/ 0 w 6463016"/>
              <a:gd name="connsiteY4" fmla="*/ 0 h 264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3016" h="2647645">
                <a:moveTo>
                  <a:pt x="0" y="0"/>
                </a:moveTo>
                <a:lnTo>
                  <a:pt x="6463016" y="319838"/>
                </a:lnTo>
                <a:lnTo>
                  <a:pt x="6463016" y="2647645"/>
                </a:lnTo>
                <a:lnTo>
                  <a:pt x="4136" y="2647645"/>
                </a:lnTo>
                <a:cubicBezTo>
                  <a:pt x="2757" y="1487625"/>
                  <a:pt x="1379" y="1160020"/>
                  <a:pt x="0" y="0"/>
                </a:cubicBezTo>
                <a:close/>
              </a:path>
            </a:pathLst>
          </a:cu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marR="0" indent="0" fontAlgn="base"/>
            <a:endParaRPr lang="en-US" dirty="0" smtClean="0"/>
          </a:p>
        </p:txBody>
      </p:sp>
      <p:sp>
        <p:nvSpPr>
          <p:cNvPr id="64" name="Freeform 63"/>
          <p:cNvSpPr/>
          <p:nvPr/>
        </p:nvSpPr>
        <p:spPr bwMode="auto">
          <a:xfrm flipV="1">
            <a:off x="471222" y="1992428"/>
            <a:ext cx="4015976" cy="3002654"/>
          </a:xfrm>
          <a:custGeom>
            <a:avLst/>
            <a:gdLst>
              <a:gd name="connsiteX0" fmla="*/ 0 w 4011839"/>
              <a:gd name="connsiteY0" fmla="*/ 2450093 h 2450093"/>
              <a:gd name="connsiteX1" fmla="*/ 0 w 4011839"/>
              <a:gd name="connsiteY1" fmla="*/ 0 h 2450093"/>
              <a:gd name="connsiteX2" fmla="*/ 4011839 w 4011839"/>
              <a:gd name="connsiteY2" fmla="*/ 2450093 h 2450093"/>
              <a:gd name="connsiteX3" fmla="*/ 0 w 4011839"/>
              <a:gd name="connsiteY3" fmla="*/ 2450093 h 2450093"/>
              <a:gd name="connsiteX0" fmla="*/ 0 w 4011839"/>
              <a:gd name="connsiteY0" fmla="*/ 4041320 h 4041320"/>
              <a:gd name="connsiteX1" fmla="*/ 0 w 4011839"/>
              <a:gd name="connsiteY1" fmla="*/ 1591227 h 4041320"/>
              <a:gd name="connsiteX2" fmla="*/ 3332367 w 4011839"/>
              <a:gd name="connsiteY2" fmla="*/ 0 h 4041320"/>
              <a:gd name="connsiteX3" fmla="*/ 4011839 w 4011839"/>
              <a:gd name="connsiteY3" fmla="*/ 4041320 h 4041320"/>
              <a:gd name="connsiteX4" fmla="*/ 0 w 4011839"/>
              <a:gd name="connsiteY4" fmla="*/ 4041320 h 4041320"/>
              <a:gd name="connsiteX0" fmla="*/ 4136 w 4015975"/>
              <a:gd name="connsiteY0" fmla="*/ 4041320 h 4041320"/>
              <a:gd name="connsiteX1" fmla="*/ 0 w 4015975"/>
              <a:gd name="connsiteY1" fmla="*/ 3604496 h 4041320"/>
              <a:gd name="connsiteX2" fmla="*/ 3336503 w 4015975"/>
              <a:gd name="connsiteY2" fmla="*/ 0 h 4041320"/>
              <a:gd name="connsiteX3" fmla="*/ 4015975 w 4015975"/>
              <a:gd name="connsiteY3" fmla="*/ 4041320 h 4041320"/>
              <a:gd name="connsiteX4" fmla="*/ 4136 w 4015975"/>
              <a:gd name="connsiteY4" fmla="*/ 4041320 h 4041320"/>
              <a:gd name="connsiteX0" fmla="*/ 4136 w 4015975"/>
              <a:gd name="connsiteY0" fmla="*/ 3002654 h 3002654"/>
              <a:gd name="connsiteX1" fmla="*/ 0 w 4015975"/>
              <a:gd name="connsiteY1" fmla="*/ 2565830 h 3002654"/>
              <a:gd name="connsiteX2" fmla="*/ 3676817 w 4015975"/>
              <a:gd name="connsiteY2" fmla="*/ 0 h 3002654"/>
              <a:gd name="connsiteX3" fmla="*/ 4015975 w 4015975"/>
              <a:gd name="connsiteY3" fmla="*/ 3002654 h 3002654"/>
              <a:gd name="connsiteX4" fmla="*/ 4136 w 4015975"/>
              <a:gd name="connsiteY4" fmla="*/ 3002654 h 3002654"/>
              <a:gd name="connsiteX0" fmla="*/ 1379 w 4013218"/>
              <a:gd name="connsiteY0" fmla="*/ 3002654 h 3002654"/>
              <a:gd name="connsiteX1" fmla="*/ 24327 w 4013218"/>
              <a:gd name="connsiteY1" fmla="*/ 2078458 h 3002654"/>
              <a:gd name="connsiteX2" fmla="*/ 3674060 w 4013218"/>
              <a:gd name="connsiteY2" fmla="*/ 0 h 3002654"/>
              <a:gd name="connsiteX3" fmla="*/ 4013218 w 4013218"/>
              <a:gd name="connsiteY3" fmla="*/ 3002654 h 3002654"/>
              <a:gd name="connsiteX4" fmla="*/ 1379 w 4013218"/>
              <a:gd name="connsiteY4" fmla="*/ 3002654 h 3002654"/>
              <a:gd name="connsiteX0" fmla="*/ 1379 w 4013218"/>
              <a:gd name="connsiteY0" fmla="*/ 3002654 h 3002654"/>
              <a:gd name="connsiteX1" fmla="*/ 24326 w 4013218"/>
              <a:gd name="connsiteY1" fmla="*/ 926203 h 3002654"/>
              <a:gd name="connsiteX2" fmla="*/ 3674060 w 4013218"/>
              <a:gd name="connsiteY2" fmla="*/ 0 h 3002654"/>
              <a:gd name="connsiteX3" fmla="*/ 4013218 w 4013218"/>
              <a:gd name="connsiteY3" fmla="*/ 3002654 h 3002654"/>
              <a:gd name="connsiteX4" fmla="*/ 1379 w 4013218"/>
              <a:gd name="connsiteY4" fmla="*/ 3002654 h 300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3218" h="3002654">
                <a:moveTo>
                  <a:pt x="1379" y="3002654"/>
                </a:moveTo>
                <a:cubicBezTo>
                  <a:pt x="0" y="2857046"/>
                  <a:pt x="25705" y="1071811"/>
                  <a:pt x="24326" y="926203"/>
                </a:cubicBezTo>
                <a:lnTo>
                  <a:pt x="3674060" y="0"/>
                </a:lnTo>
                <a:lnTo>
                  <a:pt x="4013218" y="3002654"/>
                </a:lnTo>
                <a:lnTo>
                  <a:pt x="1379" y="3002654"/>
                </a:lnTo>
                <a:close/>
              </a:path>
            </a:pathLst>
          </a:custGeom>
          <a:solidFill>
            <a:srgbClr val="95B3D7"/>
          </a:solidFill>
          <a:ln w="9525" cap="flat" cmpd="sng">
            <a:solidFill>
              <a:srgbClr val="95B3D7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marR="0" indent="0" fontAlgn="base"/>
            <a:endParaRPr lang="en-US" dirty="0" smtClean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flipH="1">
            <a:off x="1735038" y="1740128"/>
            <a:ext cx="3939520" cy="3939520"/>
          </a:xfrm>
          <a:prstGeom prst="ellipse">
            <a:avLst/>
          </a:prstGeom>
          <a:solidFill>
            <a:srgbClr val="FBFBFB"/>
          </a:solidFill>
          <a:ln w="9525">
            <a:noFill/>
            <a:round/>
            <a:headEnd/>
            <a:tailEnd/>
          </a:ln>
        </p:spPr>
        <p:txBody>
          <a:bodyPr wrap="none" lIns="97740" tIns="48870" rIns="97740" bIns="48870" anchor="ctr"/>
          <a:lstStyle/>
          <a:p>
            <a:pPr defTabSz="977900"/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1222" y="163512"/>
            <a:ext cx="9434778" cy="831850"/>
          </a:xfrm>
          <a:noFill/>
          <a:effectLst/>
        </p:spPr>
        <p:txBody>
          <a:bodyPr wrap="square"/>
          <a:lstStyle/>
          <a:p>
            <a:pPr lvl="0">
              <a:defRPr/>
            </a:pPr>
            <a:r>
              <a:rPr lang="ru-RU" dirty="0" smtClean="0"/>
              <a:t>На основании анализа показателей лучших практик и экспертизы рабочей группы сформирована целевая модель</a:t>
            </a:r>
            <a:endParaRPr lang="ru-RU" dirty="0"/>
          </a:p>
        </p:txBody>
      </p:sp>
      <p:sp>
        <p:nvSpPr>
          <p:cNvPr id="20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572000" y="1160748"/>
            <a:ext cx="23622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Регистрация права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собственности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(</a:t>
            </a:r>
            <a:r>
              <a:rPr lang="ru-RU" sz="1200" b="1" dirty="0" err="1" smtClean="0">
                <a:solidFill>
                  <a:schemeClr val="bg1"/>
                </a:solidFill>
              </a:rPr>
              <a:t>Росреестр</a:t>
            </a:r>
            <a:r>
              <a:rPr lang="ru-RU" sz="1200" b="1" dirty="0" smtClean="0">
                <a:solidFill>
                  <a:schemeClr val="bg1"/>
                </a:solidFill>
              </a:rPr>
              <a:t>)              </a:t>
            </a:r>
          </a:p>
        </p:txBody>
      </p:sp>
      <p:sp>
        <p:nvSpPr>
          <p:cNvPr id="21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75357" y="1149739"/>
            <a:ext cx="1855845" cy="96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Подача заявления и необходимого пакета документов</a:t>
            </a:r>
          </a:p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(Заявитель)</a:t>
            </a:r>
          </a:p>
        </p:txBody>
      </p:sp>
      <p:sp>
        <p:nvSpPr>
          <p:cNvPr id="34" name="TextColumnContent"/>
          <p:cNvSpPr>
            <a:spLocks noChangeArrowheads="1"/>
          </p:cNvSpPr>
          <p:nvPr/>
        </p:nvSpPr>
        <p:spPr bwMode="gray">
          <a:xfrm>
            <a:off x="7121912" y="5367869"/>
            <a:ext cx="2312862" cy="105013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1" name="chart_pie_1perpage"/>
          <p:cNvGraphicFramePr/>
          <p:nvPr/>
        </p:nvGraphicFramePr>
        <p:xfrm>
          <a:off x="1712387" y="1692067"/>
          <a:ext cx="4027586" cy="402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5647896" y="2126705"/>
            <a:ext cx="1286342" cy="161582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100" b="1" dirty="0" err="1" smtClean="0">
                <a:solidFill>
                  <a:srgbClr val="000000"/>
                </a:solidFill>
              </a:rPr>
              <a:t>Межведомствен-ное</a:t>
            </a:r>
            <a:r>
              <a:rPr lang="ru-RU" sz="1100" b="1" dirty="0" smtClean="0">
                <a:solidFill>
                  <a:srgbClr val="000000"/>
                </a:solidFill>
              </a:rPr>
              <a:t> </a:t>
            </a:r>
            <a:r>
              <a:rPr lang="ru-RU" sz="1100" b="1" dirty="0" err="1" smtClean="0">
                <a:solidFill>
                  <a:srgbClr val="000000"/>
                </a:solidFill>
              </a:rPr>
              <a:t>взаимодей-ствие</a:t>
            </a:r>
            <a:r>
              <a:rPr lang="ru-RU" sz="1100" b="1" dirty="0" smtClean="0">
                <a:solidFill>
                  <a:srgbClr val="000000"/>
                </a:solidFill>
              </a:rPr>
              <a:t> </a:t>
            </a:r>
            <a:r>
              <a:rPr lang="ru-RU" sz="1100" b="1" dirty="0" err="1" smtClean="0">
                <a:solidFill>
                  <a:srgbClr val="000000"/>
                </a:solidFill>
              </a:rPr>
              <a:t>ОГВ</a:t>
            </a:r>
            <a:r>
              <a:rPr lang="ru-RU" sz="1100" b="1" dirty="0" smtClean="0">
                <a:solidFill>
                  <a:srgbClr val="000000"/>
                </a:solidFill>
              </a:rPr>
              <a:t>/ОМС</a:t>
            </a:r>
            <a:r>
              <a:rPr lang="ru-RU" sz="1100" b="1" baseline="30000" dirty="0" smtClean="0">
                <a:solidFill>
                  <a:srgbClr val="000000"/>
                </a:solidFill>
              </a:rPr>
              <a:t>1</a:t>
            </a:r>
            <a:r>
              <a:rPr lang="ru-RU" sz="1100" b="1" dirty="0" smtClean="0">
                <a:solidFill>
                  <a:srgbClr val="000000"/>
                </a:solidFill>
              </a:rPr>
              <a:t>, нотариусов, судов</a:t>
            </a:r>
            <a:endParaRPr lang="en-US" sz="1100" b="1" dirty="0" smtClean="0">
              <a:solidFill>
                <a:srgbClr val="000000"/>
              </a:solidFill>
            </a:endParaRPr>
          </a:p>
          <a:p>
            <a:pPr marL="179388" lvl="1" indent="263525" defTabSz="769938">
              <a:buClr>
                <a:srgbClr val="345782"/>
              </a:buClr>
              <a:buSzPct val="100000"/>
              <a:buFont typeface="Arial"/>
              <a:buChar char="•"/>
              <a:tabLst>
                <a:tab pos="539750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Доля ответов на запросы Росреестра, полученных в </a:t>
            </a:r>
            <a:r>
              <a:rPr lang="ru-RU" sz="1000" dirty="0" err="1" smtClean="0">
                <a:solidFill>
                  <a:srgbClr val="000000"/>
                </a:solidFill>
                <a:latin typeface="Arial"/>
              </a:rPr>
              <a:t>эл.виде</a:t>
            </a:r>
            <a:endParaRPr lang="ru-RU" sz="10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70923" y="5329414"/>
            <a:ext cx="2202111" cy="80021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100" b="1" dirty="0" smtClean="0">
                <a:solidFill>
                  <a:srgbClr val="000000"/>
                </a:solidFill>
              </a:rPr>
              <a:t>Скорость регистрации права собственности</a:t>
            </a:r>
            <a:endParaRPr lang="en-US" sz="1100" b="1" dirty="0" smtClean="0">
              <a:solidFill>
                <a:srgbClr val="000000"/>
              </a:solidFill>
            </a:endParaRP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</a:rPr>
              <a:t>Средний фактический срок регистрации права собственности</a:t>
            </a:r>
            <a:endParaRPr lang="ru-RU" sz="10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98518" y="4334066"/>
            <a:ext cx="1832684" cy="160043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100" b="1" dirty="0" smtClean="0">
                <a:solidFill>
                  <a:srgbClr val="000000"/>
                </a:solidFill>
              </a:rPr>
              <a:t>Качество регистрационного процесса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</a:rPr>
              <a:t>Доля приостановок в общем количестве поданных заявлений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</a:rPr>
              <a:t>Доля отказов  в общем количестве заявлений, поданных ЮЛ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44" name="Footnote"/>
          <p:cNvSpPr>
            <a:spLocks noChangeArrowheads="1"/>
          </p:cNvSpPr>
          <p:nvPr/>
        </p:nvSpPr>
        <p:spPr bwMode="gray">
          <a:xfrm>
            <a:off x="471222" y="6478975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* для ЮЛ</a:t>
            </a:r>
          </a:p>
          <a:p>
            <a:pPr>
              <a:lnSpc>
                <a:spcPct val="90000"/>
              </a:lnSpc>
            </a:pPr>
            <a:r>
              <a:rPr lang="ru-RU" sz="800" dirty="0" smtClean="0"/>
              <a:t>1. </a:t>
            </a:r>
            <a:r>
              <a:rPr lang="ru-RU" sz="800" dirty="0" err="1" smtClean="0"/>
              <a:t>ОГВ</a:t>
            </a:r>
            <a:r>
              <a:rPr lang="ru-RU" sz="800" dirty="0" smtClean="0"/>
              <a:t> – органы государственной власти, </a:t>
            </a:r>
            <a:r>
              <a:rPr lang="ru-RU" sz="800" dirty="0" err="1" smtClean="0"/>
              <a:t>ОМС</a:t>
            </a:r>
            <a:r>
              <a:rPr lang="ru-RU" sz="800" dirty="0" smtClean="0"/>
              <a:t> – органы местного самоуправления</a:t>
            </a:r>
            <a:endParaRPr lang="ru-RU" sz="800" dirty="0"/>
          </a:p>
        </p:txBody>
      </p:sp>
      <p:sp>
        <p:nvSpPr>
          <p:cNvPr id="47" name="Rounded Rectangle 46"/>
          <p:cNvSpPr/>
          <p:nvPr/>
        </p:nvSpPr>
        <p:spPr bwMode="auto">
          <a:xfrm>
            <a:off x="6246007" y="1619685"/>
            <a:ext cx="627027" cy="24088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US" sz="1200" b="1" dirty="0" smtClean="0"/>
              <a:t>7 </a:t>
            </a:r>
            <a:r>
              <a:rPr kumimoji="0" lang="ru-RU" sz="12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дн.</a:t>
            </a:r>
            <a:endParaRPr kumimoji="0" lang="en-US" sz="12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6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1358" y="2486497"/>
            <a:ext cx="1213869" cy="160043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100" b="1" dirty="0" smtClean="0">
                <a:solidFill>
                  <a:srgbClr val="000000"/>
                </a:solidFill>
              </a:rPr>
              <a:t>Уровень предоставления услуги через МФЦ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</a:rPr>
              <a:t>Доля заявлений о регистрации права от ЮЛ, поданных через МФЦ</a:t>
            </a:r>
          </a:p>
        </p:txBody>
      </p:sp>
      <p:sp>
        <p:nvSpPr>
          <p:cNvPr id="43" name="Oval invers 1"/>
          <p:cNvSpPr>
            <a:spLocks noChangeArrowheads="1"/>
          </p:cNvSpPr>
          <p:nvPr/>
        </p:nvSpPr>
        <p:spPr bwMode="gray">
          <a:xfrm>
            <a:off x="471222" y="2429252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48" name="Oval invers 2"/>
          <p:cNvSpPr>
            <a:spLocks noChangeArrowheads="1"/>
          </p:cNvSpPr>
          <p:nvPr/>
        </p:nvSpPr>
        <p:spPr bwMode="gray">
          <a:xfrm>
            <a:off x="2331203" y="1160749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51" name="Oval invers 3"/>
          <p:cNvSpPr>
            <a:spLocks noChangeArrowheads="1"/>
          </p:cNvSpPr>
          <p:nvPr/>
        </p:nvSpPr>
        <p:spPr bwMode="gray">
          <a:xfrm>
            <a:off x="5243104" y="2110002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52" name="Oval invers 4"/>
          <p:cNvSpPr>
            <a:spLocks noChangeArrowheads="1"/>
          </p:cNvSpPr>
          <p:nvPr/>
        </p:nvSpPr>
        <p:spPr bwMode="gray">
          <a:xfrm>
            <a:off x="4454923" y="5503653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4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53" name="Oval invers 5"/>
          <p:cNvSpPr>
            <a:spLocks noChangeArrowheads="1"/>
          </p:cNvSpPr>
          <p:nvPr/>
        </p:nvSpPr>
        <p:spPr bwMode="gray">
          <a:xfrm>
            <a:off x="498518" y="4118066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5</a:t>
            </a:r>
            <a:endParaRPr lang="ru-RU" sz="1000" b="1" dirty="0">
              <a:solidFill>
                <a:srgbClr val="345782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6954902" y="6341584"/>
            <a:ext cx="2589547" cy="323176"/>
            <a:chOff x="6954902" y="6299987"/>
            <a:chExt cx="2589547" cy="323176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7600937" y="6299987"/>
              <a:ext cx="1943512" cy="323176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целевой показатель длительности этапа к 01.01.2018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55" name="Rounded Rectangle 54"/>
            <p:cNvSpPr/>
            <p:nvPr/>
          </p:nvSpPr>
          <p:spPr bwMode="auto">
            <a:xfrm>
              <a:off x="6954902" y="6341552"/>
              <a:ext cx="627027" cy="240886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ru-RU" sz="1200" b="1" dirty="0" err="1" smtClean="0"/>
                <a:t>ХХ</a:t>
              </a:r>
              <a:r>
                <a:rPr lang="en-US" sz="1200" b="1" dirty="0" smtClean="0"/>
                <a:t> </a:t>
              </a:r>
              <a:r>
                <a:rPr lang="ru-RU" sz="1200" b="1" dirty="0" smtClean="0"/>
                <a:t>дн.</a:t>
              </a:r>
              <a:endParaRPr kumimoji="0" lang="en-US" sz="12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62" name="ColumnHeader"/>
          <p:cNvSpPr>
            <a:spLocks noChangeArrowheads="1"/>
          </p:cNvSpPr>
          <p:nvPr/>
        </p:nvSpPr>
        <p:spPr bwMode="gray">
          <a:xfrm>
            <a:off x="6999079" y="951584"/>
            <a:ext cx="2312861" cy="6155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Источники целевых значений</a:t>
            </a:r>
            <a:endParaRPr lang="ru-RU" sz="1400" b="1" dirty="0"/>
          </a:p>
        </p:txBody>
      </p:sp>
      <p:grpSp>
        <p:nvGrpSpPr>
          <p:cNvPr id="77" name="Group 76"/>
          <p:cNvGrpSpPr/>
          <p:nvPr/>
        </p:nvGrpSpPr>
        <p:grpSpPr>
          <a:xfrm>
            <a:off x="6981826" y="1629376"/>
            <a:ext cx="2592632" cy="461665"/>
            <a:chOff x="6981826" y="1629376"/>
            <a:chExt cx="2592632" cy="461665"/>
          </a:xfrm>
        </p:grpSpPr>
        <p:sp>
          <p:nvSpPr>
            <p:cNvPr id="69" name="Oval invers 4"/>
            <p:cNvSpPr>
              <a:spLocks noChangeArrowheads="1"/>
            </p:cNvSpPr>
            <p:nvPr/>
          </p:nvSpPr>
          <p:spPr bwMode="gray">
            <a:xfrm>
              <a:off x="6981826" y="1678932"/>
              <a:ext cx="216000" cy="216000"/>
            </a:xfrm>
            <a:prstGeom prst="ellipse">
              <a:avLst/>
            </a:prstGeom>
            <a:solidFill>
              <a:srgbClr val="FFFFFF"/>
            </a:solidFill>
            <a:ln w="15875" algn="ctr">
              <a:solidFill>
                <a:srgbClr val="34578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050" b="1" dirty="0" smtClean="0">
                  <a:solidFill>
                    <a:srgbClr val="345782"/>
                  </a:solidFill>
                </a:rPr>
                <a:t>1</a:t>
              </a:r>
              <a:endParaRPr lang="ru-RU" sz="1050" b="1" dirty="0">
                <a:solidFill>
                  <a:srgbClr val="345782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092183" y="1629376"/>
              <a:ext cx="2482275" cy="461665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174625" lvl="1" indent="-174625">
                <a:buClr>
                  <a:srgbClr val="345782"/>
                </a:buClr>
                <a:buSzPct val="100000"/>
              </a:pPr>
              <a:r>
                <a:rPr lang="en-US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	</a:t>
              </a:r>
              <a:r>
                <a:rPr lang="ru-RU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90</a:t>
              </a:r>
              <a:r>
                <a:rPr lang="en-US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%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 – экспертная оценка РГ с учетом закрытия ТО Росреестра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81826" y="2113544"/>
            <a:ext cx="2592632" cy="600164"/>
            <a:chOff x="6981826" y="2085743"/>
            <a:chExt cx="2592632" cy="600164"/>
          </a:xfrm>
        </p:grpSpPr>
        <p:sp>
          <p:nvSpPr>
            <p:cNvPr id="72" name="Oval invers 4"/>
            <p:cNvSpPr>
              <a:spLocks noChangeArrowheads="1"/>
            </p:cNvSpPr>
            <p:nvPr/>
          </p:nvSpPr>
          <p:spPr bwMode="gray">
            <a:xfrm>
              <a:off x="6981826" y="2085743"/>
              <a:ext cx="216000" cy="216000"/>
            </a:xfrm>
            <a:prstGeom prst="ellipse">
              <a:avLst/>
            </a:prstGeom>
            <a:solidFill>
              <a:srgbClr val="FFFFFF"/>
            </a:solidFill>
            <a:ln w="15875" algn="ctr">
              <a:solidFill>
                <a:srgbClr val="34578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050" b="1" dirty="0" smtClean="0">
                  <a:solidFill>
                    <a:srgbClr val="345782"/>
                  </a:solidFill>
                </a:rPr>
                <a:t>2</a:t>
              </a:r>
              <a:endParaRPr lang="ru-RU" sz="1050" b="1" dirty="0">
                <a:solidFill>
                  <a:srgbClr val="345782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092183" y="2085743"/>
              <a:ext cx="2482275" cy="600164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174625" lvl="1" indent="-174625">
                <a:buClr>
                  <a:srgbClr val="345782"/>
                </a:buClr>
                <a:buSzPct val="100000"/>
              </a:pPr>
              <a:r>
                <a:rPr lang="en-US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	</a:t>
              </a:r>
              <a:r>
                <a:rPr lang="ru-RU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19 шт./день 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– экспертная оценка РГ: оптимальная загрузка 1 окна </a:t>
              </a:r>
              <a:r>
                <a:rPr lang="ru-RU" sz="900" dirty="0" err="1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ФГБУ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 "</a:t>
              </a:r>
              <a:r>
                <a:rPr lang="ru-RU" sz="900" dirty="0" err="1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ФКП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 Росреестра"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981826" y="2597712"/>
            <a:ext cx="2592632" cy="877163"/>
            <a:chOff x="6981826" y="2368942"/>
            <a:chExt cx="2592632" cy="877163"/>
          </a:xfrm>
        </p:grpSpPr>
        <p:sp>
          <p:nvSpPr>
            <p:cNvPr id="67" name="Oval invers 1"/>
            <p:cNvSpPr>
              <a:spLocks noChangeArrowheads="1"/>
            </p:cNvSpPr>
            <p:nvPr/>
          </p:nvSpPr>
          <p:spPr bwMode="gray">
            <a:xfrm>
              <a:off x="6981826" y="2368942"/>
              <a:ext cx="216000" cy="216000"/>
            </a:xfrm>
            <a:prstGeom prst="ellipse">
              <a:avLst/>
            </a:prstGeom>
            <a:solidFill>
              <a:srgbClr val="FFFFFF"/>
            </a:solidFill>
            <a:ln w="15875" algn="ctr">
              <a:solidFill>
                <a:srgbClr val="34578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050" b="1" dirty="0" smtClean="0">
                  <a:solidFill>
                    <a:srgbClr val="345782"/>
                  </a:solidFill>
                </a:rPr>
                <a:t>3</a:t>
              </a:r>
              <a:endParaRPr lang="ru-RU" sz="1050" b="1" dirty="0">
                <a:solidFill>
                  <a:srgbClr val="345782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092183" y="2368942"/>
              <a:ext cx="2482275" cy="877163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174625" lvl="1" indent="3175">
                <a:buClr>
                  <a:srgbClr val="345782"/>
                </a:buClr>
                <a:buSzPct val="100000"/>
              </a:pPr>
              <a:r>
                <a:rPr lang="ru-RU" sz="900" b="1" dirty="0" smtClean="0">
                  <a:solidFill>
                    <a:srgbClr val="000000"/>
                  </a:solidFill>
                  <a:cs typeface="Tahoma" pitchFamily="34" charset="0"/>
                </a:rPr>
                <a:t>100%</a:t>
              </a:r>
              <a:r>
                <a:rPr lang="ru-RU" sz="900" dirty="0" smtClean="0">
                  <a:solidFill>
                    <a:srgbClr val="000000"/>
                  </a:solidFill>
                  <a:cs typeface="Tahoma" pitchFamily="34" charset="0"/>
                </a:rPr>
                <a:t> - экспертная оценка РГ – все ответы по сведениям, определенным для электронного </a:t>
              </a:r>
              <a:r>
                <a:rPr lang="ru-RU" sz="900" dirty="0" err="1" smtClean="0">
                  <a:solidFill>
                    <a:srgbClr val="000000"/>
                  </a:solidFill>
                  <a:cs typeface="Tahoma" pitchFamily="34" charset="0"/>
                </a:rPr>
                <a:t>межвед.взаимодействия</a:t>
              </a:r>
              <a:r>
                <a:rPr lang="ru-RU" sz="900" dirty="0" smtClean="0">
                  <a:solidFill>
                    <a:srgbClr val="000000"/>
                  </a:solidFill>
                  <a:cs typeface="Tahoma" pitchFamily="34" charset="0"/>
                </a:rPr>
                <a:t>, должны предоставляться в электронном виде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981826" y="3497378"/>
            <a:ext cx="2592632" cy="600164"/>
            <a:chOff x="6981826" y="3279893"/>
            <a:chExt cx="2592632" cy="600164"/>
          </a:xfrm>
        </p:grpSpPr>
        <p:sp>
          <p:nvSpPr>
            <p:cNvPr id="65" name="Oval invers 4"/>
            <p:cNvSpPr>
              <a:spLocks noChangeArrowheads="1"/>
            </p:cNvSpPr>
            <p:nvPr/>
          </p:nvSpPr>
          <p:spPr bwMode="gray">
            <a:xfrm>
              <a:off x="6981826" y="3330726"/>
              <a:ext cx="216000" cy="216000"/>
            </a:xfrm>
            <a:prstGeom prst="ellipse">
              <a:avLst/>
            </a:prstGeom>
            <a:solidFill>
              <a:srgbClr val="FFFFFF"/>
            </a:solidFill>
            <a:ln w="15875" algn="ctr">
              <a:solidFill>
                <a:srgbClr val="34578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050" b="1" dirty="0" smtClean="0">
                  <a:solidFill>
                    <a:srgbClr val="345782"/>
                  </a:solidFill>
                </a:rPr>
                <a:t>4</a:t>
              </a:r>
              <a:endParaRPr lang="ru-RU" sz="1050" b="1" dirty="0">
                <a:solidFill>
                  <a:srgbClr val="345782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92183" y="3279893"/>
              <a:ext cx="2482275" cy="600164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174625" lvl="1" indent="-174625">
                <a:buClr>
                  <a:srgbClr val="345782"/>
                </a:buClr>
                <a:buSzPct val="100000"/>
              </a:pPr>
              <a:r>
                <a:rPr lang="en-US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	</a:t>
              </a:r>
              <a:r>
                <a:rPr lang="ru-RU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7 дн.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 – нормативный  срок государственной регистрации права собственности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981826" y="4120046"/>
            <a:ext cx="2592632" cy="461665"/>
            <a:chOff x="6981826" y="3656014"/>
            <a:chExt cx="2592632" cy="461665"/>
          </a:xfrm>
        </p:grpSpPr>
        <p:sp>
          <p:nvSpPr>
            <p:cNvPr id="66" name="Oval invers 5"/>
            <p:cNvSpPr>
              <a:spLocks noChangeArrowheads="1"/>
            </p:cNvSpPr>
            <p:nvPr/>
          </p:nvSpPr>
          <p:spPr bwMode="gray">
            <a:xfrm>
              <a:off x="6981826" y="3656014"/>
              <a:ext cx="216000" cy="216000"/>
            </a:xfrm>
            <a:prstGeom prst="ellipse">
              <a:avLst/>
            </a:prstGeom>
            <a:solidFill>
              <a:srgbClr val="FFFFFF"/>
            </a:solidFill>
            <a:ln w="15875" algn="ctr">
              <a:solidFill>
                <a:srgbClr val="34578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050" b="1" dirty="0" smtClean="0">
                  <a:solidFill>
                    <a:srgbClr val="345782"/>
                  </a:solidFill>
                </a:rPr>
                <a:t>5</a:t>
              </a:r>
              <a:endParaRPr lang="ru-RU" sz="1050" b="1" dirty="0">
                <a:solidFill>
                  <a:srgbClr val="345782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092183" y="3656014"/>
              <a:ext cx="2482275" cy="461665"/>
            </a:xfrm>
            <a:prstGeom prst="rect">
              <a:avLst/>
            </a:prstGeom>
          </p:spPr>
          <p:txBody>
            <a:bodyPr wrap="square" lIns="91440" tIns="91440" rIns="91440" bIns="91440" rtlCol="0">
              <a:spAutoFit/>
            </a:bodyPr>
            <a:lstStyle/>
            <a:p>
              <a:pPr marL="174625" lvl="1" indent="-174625">
                <a:buClr>
                  <a:srgbClr val="345782"/>
                </a:buClr>
                <a:buSzPct val="100000"/>
              </a:pPr>
              <a:r>
                <a:rPr lang="en-US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	</a:t>
              </a:r>
              <a:r>
                <a:rPr lang="ru-RU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5</a:t>
              </a:r>
              <a:r>
                <a:rPr lang="en-US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%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 – экспертная оценка РГ</a:t>
              </a:r>
            </a:p>
            <a:p>
              <a:pPr marL="174625" lvl="1" indent="-174625">
                <a:buClr>
                  <a:srgbClr val="345782"/>
                </a:buClr>
                <a:buSzPct val="100000"/>
              </a:pP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	</a:t>
              </a:r>
              <a:r>
                <a:rPr lang="ru-RU" sz="900" b="1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0,9%* </a:t>
              </a:r>
              <a:r>
                <a:rPr lang="ru-RU" sz="900" dirty="0" smtClean="0">
                  <a:solidFill>
                    <a:srgbClr val="000000"/>
                  </a:solidFill>
                  <a:latin typeface="Arial"/>
                  <a:cs typeface="Tahoma" pitchFamily="34" charset="0"/>
                </a:rPr>
                <a:t>- экспертная оценка РГ</a:t>
              </a:r>
              <a:endPara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086939" y="6131366"/>
            <a:ext cx="2728897" cy="144000"/>
            <a:chOff x="7086939" y="5817462"/>
            <a:chExt cx="2728897" cy="144000"/>
          </a:xfrm>
        </p:grpSpPr>
        <p:cxnSp>
          <p:nvCxnSpPr>
            <p:cNvPr id="50" name="Straight Connector 49"/>
            <p:cNvCxnSpPr/>
            <p:nvPr/>
          </p:nvCxnSpPr>
          <p:spPr bwMode="auto">
            <a:xfrm>
              <a:off x="7086939" y="5897078"/>
              <a:ext cx="396000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Rounded Rectangle 62"/>
            <p:cNvSpPr/>
            <p:nvPr/>
          </p:nvSpPr>
          <p:spPr bwMode="auto">
            <a:xfrm>
              <a:off x="7579055" y="5817462"/>
              <a:ext cx="2236781" cy="144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профиль региона со средними по стране значениями факторов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cxnSp>
        <p:nvCxnSpPr>
          <p:cNvPr id="68" name="Straight Connector 67"/>
          <p:cNvCxnSpPr/>
          <p:nvPr/>
        </p:nvCxnSpPr>
        <p:spPr bwMode="auto">
          <a:xfrm>
            <a:off x="7086939" y="5981238"/>
            <a:ext cx="396000" cy="0"/>
          </a:xfrm>
          <a:prstGeom prst="line">
            <a:avLst/>
          </a:prstGeom>
          <a:noFill/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Rounded Rectangle 82"/>
          <p:cNvSpPr/>
          <p:nvPr/>
        </p:nvSpPr>
        <p:spPr bwMode="auto">
          <a:xfrm>
            <a:off x="7579055" y="5901622"/>
            <a:ext cx="2236781" cy="14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889000" rtl="0" eaLnBrk="1" fontAlgn="base" latinLnBrk="0" hangingPunct="1"/>
            <a:r>
              <a:rPr lang="ru-RU" sz="900" dirty="0" smtClean="0"/>
              <a:t>целевой профиль</a:t>
            </a:r>
            <a:endParaRPr kumimoji="0" lang="en-US" sz="90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1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val 25"/>
          <p:cNvSpPr/>
          <p:nvPr/>
        </p:nvSpPr>
        <p:spPr bwMode="auto">
          <a:xfrm rot="1069562">
            <a:off x="977378" y="3346066"/>
            <a:ext cx="1044000" cy="166835"/>
          </a:xfrm>
          <a:prstGeom prst="ellipse">
            <a:avLst/>
          </a:prstGeom>
          <a:solidFill>
            <a:srgbClr val="E6B9B8">
              <a:alpha val="69000"/>
            </a:srgbClr>
          </a:solidFill>
          <a:ln w="9525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8" name="Oval 27"/>
          <p:cNvSpPr/>
          <p:nvPr/>
        </p:nvSpPr>
        <p:spPr bwMode="auto">
          <a:xfrm rot="20484774">
            <a:off x="3162588" y="3312121"/>
            <a:ext cx="936000" cy="166835"/>
          </a:xfrm>
          <a:prstGeom prst="ellipse">
            <a:avLst/>
          </a:prstGeom>
          <a:solidFill>
            <a:srgbClr val="E6B9B8">
              <a:alpha val="69000"/>
            </a:srgbClr>
          </a:solidFill>
          <a:ln w="9525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9" name="Oval 28"/>
          <p:cNvSpPr/>
          <p:nvPr/>
        </p:nvSpPr>
        <p:spPr bwMode="auto">
          <a:xfrm rot="18434909">
            <a:off x="1511687" y="4877809"/>
            <a:ext cx="288000" cy="166835"/>
          </a:xfrm>
          <a:prstGeom prst="ellipse">
            <a:avLst/>
          </a:prstGeom>
          <a:solidFill>
            <a:srgbClr val="E6B9B8">
              <a:alpha val="69000"/>
            </a:srgbClr>
          </a:solidFill>
          <a:ln w="9525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22" y="163513"/>
            <a:ext cx="9434777" cy="831850"/>
          </a:xfrm>
        </p:spPr>
        <p:txBody>
          <a:bodyPr/>
          <a:lstStyle/>
          <a:p>
            <a:r>
              <a:rPr lang="ru-RU" dirty="0" smtClean="0"/>
              <a:t>3 основные причины отставания от целевой модели: развитие сети МФЦ, СМЭВ и приостановки</a:t>
            </a:r>
            <a:endParaRPr lang="en-US" dirty="0"/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5770729" y="1756504"/>
            <a:ext cx="3882904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chemeClr val="tx2"/>
              </a:buClr>
            </a:pPr>
            <a:r>
              <a:rPr lang="ru-RU" sz="1200" b="1" dirty="0" smtClean="0">
                <a:latin typeface="+mj-lt"/>
              </a:rPr>
              <a:t>Уровень предоставления услуги через МФЦ – 63 отстающих региона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Малое покрытие территории субъекта сетью МФЦ, предоставляющих услуги Росреестра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Недостаточный профессионализм сотрудников МФЦ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Увеличение  длительности регистрации права собственности при подаче документов через МФЦ</a:t>
            </a:r>
          </a:p>
          <a:p>
            <a:pPr marL="288925" lvl="1" indent="-174625">
              <a:buClr>
                <a:schemeClr val="tx2"/>
              </a:buClr>
            </a:pPr>
            <a:endParaRPr lang="ru-RU" sz="1200" dirty="0" smtClean="0">
              <a:latin typeface="+mj-lt"/>
            </a:endParaRPr>
          </a:p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200" b="1" dirty="0" smtClean="0">
                <a:solidFill>
                  <a:srgbClr val="000000"/>
                </a:solidFill>
                <a:latin typeface="+mj-lt"/>
              </a:rPr>
              <a:t>Межведомственное электронное взаимодействие – 57 отстающих регионов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В муниципалитетах не реализована СМЭВ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Недостаточный профессионализм сотрудников ОМС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+mj-lt"/>
            </a:endParaRPr>
          </a:p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200" b="1" dirty="0" smtClean="0">
                <a:solidFill>
                  <a:srgbClr val="000000"/>
                </a:solidFill>
                <a:latin typeface="+mj-lt"/>
              </a:rPr>
              <a:t>Качество регистрационного процесса – 56 отстающих регионов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Неполный/неправильный пакет документов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Непредставление сведений в рамках межведомственного взаимодействия в установленный срок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ColumnHeader"/>
          <p:cNvSpPr>
            <a:spLocks noChangeArrowheads="1"/>
          </p:cNvSpPr>
          <p:nvPr/>
        </p:nvSpPr>
        <p:spPr bwMode="gray">
          <a:xfrm>
            <a:off x="471221" y="1140951"/>
            <a:ext cx="4676383" cy="6155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Больше половины регионов отстают от целевой модели по 3 факторам</a:t>
            </a:r>
            <a:endParaRPr lang="ru-RU" sz="1400" b="1" dirty="0"/>
          </a:p>
        </p:txBody>
      </p:sp>
      <p:sp>
        <p:nvSpPr>
          <p:cNvPr id="8" name="ColumnHeader"/>
          <p:cNvSpPr>
            <a:spLocks noChangeArrowheads="1"/>
          </p:cNvSpPr>
          <p:nvPr/>
        </p:nvSpPr>
        <p:spPr bwMode="gray">
          <a:xfrm>
            <a:off x="5770729" y="1140951"/>
            <a:ext cx="3882904" cy="6155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Наиболее распространенные причины отставания</a:t>
            </a:r>
            <a:endParaRPr lang="ru-RU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102946" y="2742991"/>
            <a:ext cx="1259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8360" fontAlgn="base">
              <a:buClr>
                <a:srgbClr val="345782"/>
              </a:buClr>
              <a:buSzPct val="100000"/>
            </a:pPr>
            <a:r>
              <a:rPr lang="ru-RU" sz="1000" b="1" dirty="0" smtClean="0"/>
              <a:t>Уровень предоставления услуги через МФЦ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35835" y="1747092"/>
            <a:ext cx="1436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8360" fontAlgn="base">
              <a:buClr>
                <a:srgbClr val="345782"/>
              </a:buClr>
              <a:buSzPct val="100000"/>
            </a:pPr>
            <a:r>
              <a:rPr lang="ru-RU" sz="1000" b="1" dirty="0" smtClean="0"/>
              <a:t>Доступность подачи заявлений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3513" y="2854955"/>
            <a:ext cx="14369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8360" fontAlgn="base">
              <a:buClr>
                <a:srgbClr val="345782"/>
              </a:buClr>
              <a:buSzPct val="100000"/>
            </a:pPr>
            <a:r>
              <a:rPr lang="ru-RU" sz="1000" b="1" dirty="0" smtClean="0"/>
              <a:t>Межведомственное электронное взаимодействие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1222" y="5126350"/>
            <a:ext cx="16670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8360" fontAlgn="base">
              <a:buClr>
                <a:srgbClr val="345782"/>
              </a:buClr>
              <a:buSzPct val="100000"/>
            </a:pPr>
            <a:r>
              <a:rPr lang="ru-RU" sz="1000" b="1" dirty="0" smtClean="0"/>
              <a:t>Качество регистрационного процесса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6351" y="5324211"/>
            <a:ext cx="1931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8360" fontAlgn="base">
              <a:buClr>
                <a:srgbClr val="345782"/>
              </a:buClr>
              <a:buSzPct val="100000"/>
            </a:pPr>
            <a:r>
              <a:rPr lang="ru-RU" sz="1000" b="1" dirty="0" smtClean="0"/>
              <a:t>Скорость регистрации права собственности</a:t>
            </a:r>
          </a:p>
        </p:txBody>
      </p:sp>
      <p:graphicFrame>
        <p:nvGraphicFramePr>
          <p:cNvPr id="30" name="chart_pie_1perpage"/>
          <p:cNvGraphicFramePr/>
          <p:nvPr/>
        </p:nvGraphicFramePr>
        <p:xfrm>
          <a:off x="642672" y="2045321"/>
          <a:ext cx="3786451" cy="341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6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Oval invers 3"/>
          <p:cNvSpPr>
            <a:spLocks noChangeArrowheads="1"/>
          </p:cNvSpPr>
          <p:nvPr/>
        </p:nvSpPr>
        <p:spPr bwMode="gray">
          <a:xfrm>
            <a:off x="143273" y="274299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2" name="Oval invers 3"/>
          <p:cNvSpPr>
            <a:spLocks noChangeArrowheads="1"/>
          </p:cNvSpPr>
          <p:nvPr/>
        </p:nvSpPr>
        <p:spPr bwMode="gray">
          <a:xfrm>
            <a:off x="3838457" y="285099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3" name="Oval invers 3"/>
          <p:cNvSpPr>
            <a:spLocks noChangeArrowheads="1"/>
          </p:cNvSpPr>
          <p:nvPr/>
        </p:nvSpPr>
        <p:spPr bwMode="gray">
          <a:xfrm>
            <a:off x="699295" y="510821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4" name="Oval invers 3"/>
          <p:cNvSpPr>
            <a:spLocks noChangeArrowheads="1"/>
          </p:cNvSpPr>
          <p:nvPr/>
        </p:nvSpPr>
        <p:spPr bwMode="gray">
          <a:xfrm>
            <a:off x="5601444" y="182932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5" name="Oval invers 3"/>
          <p:cNvSpPr>
            <a:spLocks noChangeArrowheads="1"/>
          </p:cNvSpPr>
          <p:nvPr/>
        </p:nvSpPr>
        <p:spPr bwMode="gray">
          <a:xfrm>
            <a:off x="5601444" y="368407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7" name="Oval invers 3"/>
          <p:cNvSpPr>
            <a:spLocks noChangeArrowheads="1"/>
          </p:cNvSpPr>
          <p:nvPr/>
        </p:nvSpPr>
        <p:spPr bwMode="gray">
          <a:xfrm>
            <a:off x="5601444" y="4910350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143273" y="6555809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9F0D0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31273" y="6371098"/>
            <a:ext cx="1457325" cy="346505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8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Среднее по РФ значение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888598" y="6587413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3432121" y="6530946"/>
            <a:ext cx="612000" cy="144000"/>
          </a:xfrm>
          <a:prstGeom prst="ellipse">
            <a:avLst/>
          </a:prstGeom>
          <a:solidFill>
            <a:srgbClr val="E6B9B8"/>
          </a:solidFill>
          <a:ln w="9525" cap="flat" cmpd="sng" algn="ctr">
            <a:solidFill>
              <a:srgbClr val="9F0D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07906" y="6477051"/>
            <a:ext cx="3165997" cy="30777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факторы с наибольшим количеством отставаний по регионам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09443" y="6415976"/>
            <a:ext cx="1303386" cy="346505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Целевое значение</a:t>
            </a:r>
          </a:p>
        </p:txBody>
      </p:sp>
    </p:spTree>
    <p:extLst>
      <p:ext uri="{BB962C8B-B14F-4D97-AF65-F5344CB8AC3E}">
        <p14:creationId xmlns:p14="http://schemas.microsoft.com/office/powerpoint/2010/main" val="15809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table_type_name"/>
          <p:cNvGraphicFramePr>
            <a:graphicFrameLocks noGrp="1"/>
          </p:cNvGraphicFramePr>
          <p:nvPr/>
        </p:nvGraphicFramePr>
        <p:xfrm>
          <a:off x="471224" y="1056284"/>
          <a:ext cx="8892767" cy="4809823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1212360"/>
                <a:gridCol w="232091"/>
                <a:gridCol w="3740819"/>
                <a:gridCol w="208278"/>
                <a:gridCol w="1592318"/>
                <a:gridCol w="208278"/>
                <a:gridCol w="1698623"/>
              </a:tblGrid>
              <a:tr h="6645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Фактор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Механизм</a:t>
                      </a: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Регион-носитель ЛП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 фактора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1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Доступность подачи заявления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Типовая структура филиалов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Наличие и соблюдение унифицированных технических процессов при приеме заявлений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Ханты-Мансийский АО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Тюменская область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Воронежская область</a:t>
                      </a: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заявлений в день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</a:tr>
              <a:tr h="444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Уровень предоставления услуги через МФЦ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Прием только в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МФЦ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  <a:tr h="444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Межведомст-венное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взаимодействие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Управление Росреестра по Тюменской области осуществляет электронное межведомственное взаимодействие по расширенному перечню сведений: 33 против 8 обязательных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Тюменская область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76% ответов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посредс-твом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электронного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межвед.взаимодействия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  <a:tr h="444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Скорость регистрации  права собственности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Внедрена эффективная система распределения нагрузки  между сотрудниками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Проводятся семинары для предпринимательского сообщества, разъяснение законодательства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Внедрена типология причин приостановки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Республика Башкортостан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дней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  <a:tr h="444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Качество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регистрацион-ного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процесса 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 Проектном офисе создана комиссия, оказывающая помощь заявителю, столкнувшемуся с приостановкой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Московская  область 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9% приостановок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</a:tbl>
          </a:graphicData>
        </a:graphic>
      </p:graphicFrame>
      <p:sp>
        <p:nvSpPr>
          <p:cNvPr id="66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Механизмы ЛП выбраны на основе анализа результатов субъектов РФ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улучшения: повышать прием заявлений о регистрации права собственности в МФЦ</a:t>
            </a:r>
            <a:endParaRPr lang="en-US" dirty="0"/>
          </a:p>
        </p:txBody>
      </p:sp>
      <p:sp>
        <p:nvSpPr>
          <p:cNvPr id="66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FlowTriangle"/>
          <p:cNvSpPr>
            <a:spLocks noChangeArrowheads="1"/>
          </p:cNvSpPr>
          <p:nvPr/>
        </p:nvSpPr>
        <p:spPr bwMode="gray">
          <a:xfrm rot="5400000">
            <a:off x="1539737" y="3713162"/>
            <a:ext cx="3505200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223" y="1387890"/>
            <a:ext cx="1052755" cy="929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Профиль отклонения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1223" y="2493040"/>
            <a:ext cx="1052755" cy="8965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err="1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Характерис-тика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568678" y="2493039"/>
            <a:ext cx="1306888" cy="8965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ЮЛ не обращаются за регистрацией права собственности в МФЦ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1223" y="3587152"/>
            <a:ext cx="1052755" cy="287671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Масштаб</a:t>
            </a:r>
            <a:r>
              <a:rPr kumimoji="0" lang="ru-RU" sz="1200" b="0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4" name="ColumnHeader"/>
          <p:cNvSpPr>
            <a:spLocks noChangeArrowheads="1"/>
          </p:cNvSpPr>
          <p:nvPr/>
        </p:nvSpPr>
        <p:spPr bwMode="gray">
          <a:xfrm>
            <a:off x="3425688" y="1406035"/>
            <a:ext cx="6009089" cy="307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Рекомендации на основе экспертизы РГ</a:t>
            </a:r>
            <a:endParaRPr lang="ru-RU" sz="14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5688" y="1798062"/>
            <a:ext cx="6009089" cy="1292662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200" b="1" dirty="0" smtClean="0">
                <a:solidFill>
                  <a:srgbClr val="000000"/>
                </a:solidFill>
              </a:rPr>
              <a:t>Органам  исполнительной власти в субъектах РФ/ОМС: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Осуществлять анализ деятельности многофункциональных центров предоставления государственных и муниципальных услуг (МФЦ) на предмет их достаточности и необходимости расширения сети МФЦ.</a:t>
            </a:r>
            <a:endParaRPr lang="en-US" sz="1100" dirty="0" smtClean="0">
              <a:solidFill>
                <a:srgbClr val="000000"/>
              </a:solidFill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Обеспечить разработку и внедрение стандартов обучения сотрудников МФЦ.</a:t>
            </a:r>
            <a:endParaRPr lang="en-US" sz="1100" dirty="0">
              <a:solidFill>
                <a:srgbClr val="000000"/>
              </a:solidFill>
            </a:endParaRPr>
          </a:p>
        </p:txBody>
      </p:sp>
      <p:graphicFrame>
        <p:nvGraphicFramePr>
          <p:cNvPr id="15" name="chart_pie_1perpage"/>
          <p:cNvGraphicFramePr/>
          <p:nvPr/>
        </p:nvGraphicFramePr>
        <p:xfrm>
          <a:off x="2078987" y="1387890"/>
          <a:ext cx="1080000" cy="1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68678" y="1387890"/>
            <a:ext cx="853874" cy="61555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уровень предоставления услуги через МФЦ</a:t>
            </a:r>
            <a:endParaRPr lang="en-US" sz="7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594949" y="3177235"/>
            <a:ext cx="1564037" cy="37280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В </a:t>
            </a:r>
            <a:r>
              <a:rPr lang="ru-RU" sz="1000" dirty="0" smtClean="0">
                <a:solidFill>
                  <a:srgbClr val="9F0D02"/>
                </a:solidFill>
                <a:latin typeface="Arial"/>
                <a:cs typeface="Tahoma" pitchFamily="34" charset="0"/>
              </a:rPr>
              <a:t>63 субъектах</a:t>
            </a: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меньше 50% ЮЛ обращаются за регистрацией права собственности в МФЦ, например: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Амурская о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Астраханская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Брянская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Волгоградская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Воронежская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Ивановская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Калининградская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Камчатский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Кировская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Краснодарский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Курская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Липецкая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Мурманская 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улучшения: повышать уровень межведомственного электронного взаимодействия</a:t>
            </a:r>
            <a:endParaRPr lang="en-US" dirty="0"/>
          </a:p>
        </p:txBody>
      </p:sp>
      <p:sp>
        <p:nvSpPr>
          <p:cNvPr id="66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FlowTriangle"/>
          <p:cNvSpPr>
            <a:spLocks noChangeArrowheads="1"/>
          </p:cNvSpPr>
          <p:nvPr/>
        </p:nvSpPr>
        <p:spPr bwMode="gray">
          <a:xfrm rot="5400000">
            <a:off x="1539737" y="3713162"/>
            <a:ext cx="3505200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223" y="1387890"/>
            <a:ext cx="1052755" cy="929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Профиль отклонения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1223" y="2493040"/>
            <a:ext cx="1052755" cy="8965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err="1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Характерис-тика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568678" y="2493039"/>
            <a:ext cx="1306888" cy="8965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Ответы на электронные запросы Росреестра не приходят в электронном виде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1223" y="3587152"/>
            <a:ext cx="1052755" cy="26084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Масштаб</a:t>
            </a:r>
            <a:r>
              <a:rPr kumimoji="0" lang="ru-RU" sz="1200" b="0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4" name="ColumnHeader"/>
          <p:cNvSpPr>
            <a:spLocks noChangeArrowheads="1"/>
          </p:cNvSpPr>
          <p:nvPr/>
        </p:nvSpPr>
        <p:spPr bwMode="gray">
          <a:xfrm>
            <a:off x="3425688" y="1406035"/>
            <a:ext cx="6009089" cy="307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Рекомендации на основе экспертизы РГ</a:t>
            </a:r>
            <a:endParaRPr lang="ru-RU" sz="14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5688" y="1798062"/>
            <a:ext cx="6009089" cy="2769989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200" b="1" dirty="0" smtClean="0">
                <a:solidFill>
                  <a:srgbClr val="000000"/>
                </a:solidFill>
              </a:rPr>
              <a:t>Органам  исполнительной власти в субъектах РФ/ОМС:</a:t>
            </a: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Обеспечить предоставление сведений из перечня, утвержденного распоряжением Правительства Российской Федерации от 29.06.2012 </a:t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№ 1123-р, посредством системы межведомственного взаимодействия </a:t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в электронном виде</a:t>
            </a: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</a:endParaRP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Осуществлять межведомственное взаимодействие на бумажных носителях только в случае подтвержденной неисправности СМЭВ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/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/>
              <a:t>Рассмотреть возможность расширения перечня </a:t>
            </a:r>
            <a:r>
              <a:rPr lang="ru-RU" sz="1200" dirty="0" err="1" smtClean="0"/>
              <a:t>р-сведений</a:t>
            </a:r>
            <a:r>
              <a:rPr lang="ru-RU" sz="1200" dirty="0" smtClean="0"/>
              <a:t>, предоставление которых целесообразно осуществлять посредством системы межведомственного электронного взаимодействия, в целях оперативного получения информации, необходимой для процесса регистрации права собственности на объект недвижимости</a:t>
            </a:r>
            <a:endParaRPr lang="ru-RU" sz="12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graphicFrame>
        <p:nvGraphicFramePr>
          <p:cNvPr id="15" name="chart_pie_1perpage"/>
          <p:cNvGraphicFramePr/>
          <p:nvPr/>
        </p:nvGraphicFramePr>
        <p:xfrm>
          <a:off x="1594949" y="1258062"/>
          <a:ext cx="1080000" cy="1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61451" y="1372124"/>
            <a:ext cx="1164618" cy="507831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межведомственное электронное взаимодействие</a:t>
            </a:r>
            <a:endParaRPr lang="en-US" sz="7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94948" y="3177234"/>
            <a:ext cx="1564037" cy="37280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В </a:t>
            </a:r>
            <a:r>
              <a:rPr lang="ru-RU" sz="1000" dirty="0" smtClean="0">
                <a:solidFill>
                  <a:srgbClr val="9F0D02"/>
                </a:solidFill>
                <a:latin typeface="Arial"/>
                <a:cs typeface="Tahoma" pitchFamily="34" charset="0"/>
              </a:rPr>
              <a:t>57 субъектах</a:t>
            </a: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меньше 50% ответов на электронные запросы Росреестра приходят в электронном виде, например: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Алтайский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Вологодская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Воронежская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Забайкальский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Камчатский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Костромская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Красноярский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Ленинградская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Москва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Приморский край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улучшения: снижать количество приостановок и отказов при регистрации прав</a:t>
            </a:r>
            <a:endParaRPr lang="en-US" dirty="0"/>
          </a:p>
        </p:txBody>
      </p:sp>
      <p:sp>
        <p:nvSpPr>
          <p:cNvPr id="38" name="FlowTriangle"/>
          <p:cNvSpPr>
            <a:spLocks noChangeArrowheads="1"/>
          </p:cNvSpPr>
          <p:nvPr/>
        </p:nvSpPr>
        <p:spPr bwMode="gray">
          <a:xfrm rot="5400000">
            <a:off x="1539737" y="3713162"/>
            <a:ext cx="3505200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223" y="1387890"/>
            <a:ext cx="1052755" cy="929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Профиль отклонения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1223" y="2493040"/>
            <a:ext cx="1052755" cy="8965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err="1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Характерис-тика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568678" y="2493039"/>
            <a:ext cx="1306888" cy="8965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высокая доля приостановок и отказов при регистрации права собственности</a:t>
            </a:r>
            <a:endParaRPr lang="en-US" sz="1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71223" y="3587152"/>
            <a:ext cx="1052755" cy="28924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Масштаб</a:t>
            </a:r>
            <a:r>
              <a:rPr kumimoji="0" lang="ru-RU" sz="1200" b="0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4" name="ColumnHeader"/>
          <p:cNvSpPr>
            <a:spLocks noChangeArrowheads="1"/>
          </p:cNvSpPr>
          <p:nvPr/>
        </p:nvSpPr>
        <p:spPr bwMode="gray">
          <a:xfrm>
            <a:off x="3425688" y="1406035"/>
            <a:ext cx="6009089" cy="307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Рекомендации на основе экспертизы РГ</a:t>
            </a:r>
            <a:endParaRPr lang="ru-RU" sz="14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5688" y="1798062"/>
            <a:ext cx="6009089" cy="369332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graphicFrame>
        <p:nvGraphicFramePr>
          <p:cNvPr id="15" name="chart_pie_1perpage"/>
          <p:cNvGraphicFramePr/>
          <p:nvPr/>
        </p:nvGraphicFramePr>
        <p:xfrm>
          <a:off x="2078986" y="1258062"/>
          <a:ext cx="1080000" cy="1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94949" y="1798062"/>
            <a:ext cx="691051" cy="61555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качество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регистра-ционного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процесса</a:t>
            </a:r>
            <a:endParaRPr lang="en-US" sz="7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36986" y="3203507"/>
            <a:ext cx="1564037" cy="37280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В </a:t>
            </a:r>
            <a:r>
              <a:rPr lang="ru-RU" sz="1000" dirty="0" smtClean="0">
                <a:solidFill>
                  <a:srgbClr val="9F0D02"/>
                </a:solidFill>
                <a:latin typeface="Arial"/>
                <a:cs typeface="Tahoma" pitchFamily="34" charset="0"/>
              </a:rPr>
              <a:t>56 субъектах </a:t>
            </a:r>
            <a:r>
              <a:rPr lang="ru-RU" sz="1000" dirty="0" smtClean="0">
                <a:latin typeface="Arial"/>
                <a:cs typeface="Tahoma" pitchFamily="34" charset="0"/>
              </a:rPr>
              <a:t>больше 5% всех регистрационных действий заканчивается приостановками, </a:t>
            </a: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например: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Амурская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Астраханская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Брянская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Вологодская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Еврейская А.О.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Забайкальский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Ивановская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Калининградская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Кировская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Костромская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Тверская о.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Томская о.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5688" y="1798062"/>
            <a:ext cx="6009089" cy="2031325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fontAlgn="base">
              <a:buClr>
                <a:srgbClr val="000000"/>
              </a:buClr>
              <a:buSzPct val="100000"/>
              <a:buFont typeface=""/>
            </a:pPr>
            <a:r>
              <a:rPr lang="ru-RU" sz="1200" b="1" dirty="0" err="1" smtClean="0">
                <a:solidFill>
                  <a:srgbClr val="000000"/>
                </a:solidFill>
              </a:rPr>
              <a:t>Росреестру</a:t>
            </a:r>
            <a:r>
              <a:rPr lang="ru-RU" sz="1200" b="1" dirty="0" smtClean="0">
                <a:solidFill>
                  <a:srgbClr val="000000"/>
                </a:solidFill>
              </a:rPr>
              <a:t>:</a:t>
            </a: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Осуществлять на регулярной основе мониторинг количества принятых решений об отказах и приостановках при осуществлении государственной регистрации прав, а также анализ причин таких решений</a:t>
            </a: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</a:endParaRP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Осуществлять типизацию и обобщение типовых ошибок и способов снижения их количества</a:t>
            </a: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</a:endParaRPr>
          </a:p>
          <a:p>
            <a:pPr marL="288925" lvl="1" indent="-174625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Проводить разъяснительную работу с крупными застройщиками и предпринимателями	</a:t>
            </a:r>
          </a:p>
        </p:txBody>
      </p:sp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9355178" y="163513"/>
            <a:ext cx="298455" cy="353641"/>
          </a:xfrm>
          <a:custGeom>
            <a:avLst/>
            <a:gdLst/>
            <a:ahLst/>
            <a:cxnLst>
              <a:cxn ang="0">
                <a:pos x="886" y="648"/>
              </a:cxn>
              <a:cxn ang="0">
                <a:pos x="879" y="689"/>
              </a:cxn>
              <a:cxn ang="0">
                <a:pos x="198" y="683"/>
              </a:cxn>
              <a:cxn ang="0">
                <a:pos x="205" y="641"/>
              </a:cxn>
              <a:cxn ang="0">
                <a:pos x="879" y="543"/>
              </a:cxn>
              <a:cxn ang="0">
                <a:pos x="886" y="584"/>
              </a:cxn>
              <a:cxn ang="0">
                <a:pos x="205" y="590"/>
              </a:cxn>
              <a:cxn ang="0">
                <a:pos x="198" y="549"/>
              </a:cxn>
              <a:cxn ang="0">
                <a:pos x="876" y="443"/>
              </a:cxn>
              <a:cxn ang="0">
                <a:pos x="887" y="482"/>
              </a:cxn>
              <a:cxn ang="0">
                <a:pos x="208" y="493"/>
              </a:cxn>
              <a:cxn ang="0">
                <a:pos x="197" y="454"/>
              </a:cxn>
              <a:cxn ang="0">
                <a:pos x="208" y="443"/>
              </a:cxn>
              <a:cxn ang="0">
                <a:pos x="308" y="4"/>
              </a:cxn>
              <a:cxn ang="0">
                <a:pos x="29" y="267"/>
              </a:cxn>
              <a:cxn ang="0">
                <a:pos x="5" y="307"/>
              </a:cxn>
              <a:cxn ang="0">
                <a:pos x="1" y="1241"/>
              </a:cxn>
              <a:cxn ang="0">
                <a:pos x="23" y="1294"/>
              </a:cxn>
              <a:cxn ang="0">
                <a:pos x="70" y="1325"/>
              </a:cxn>
              <a:cxn ang="0">
                <a:pos x="124" y="1231"/>
              </a:cxn>
              <a:cxn ang="0">
                <a:pos x="102" y="1220"/>
              </a:cxn>
              <a:cxn ang="0">
                <a:pos x="247" y="345"/>
              </a:cxn>
              <a:cxn ang="0">
                <a:pos x="302" y="328"/>
              </a:cxn>
              <a:cxn ang="0">
                <a:pos x="337" y="285"/>
              </a:cxn>
              <a:cxn ang="0">
                <a:pos x="960" y="99"/>
              </a:cxn>
              <a:cxn ang="0">
                <a:pos x="980" y="109"/>
              </a:cxn>
              <a:cxn ang="0">
                <a:pos x="984" y="1211"/>
              </a:cxn>
              <a:cxn ang="0">
                <a:pos x="965" y="1231"/>
              </a:cxn>
              <a:cxn ang="0">
                <a:pos x="995" y="1329"/>
              </a:cxn>
              <a:cxn ang="0">
                <a:pos x="1048" y="1307"/>
              </a:cxn>
              <a:cxn ang="0">
                <a:pos x="1079" y="1260"/>
              </a:cxn>
              <a:cxn ang="0">
                <a:pos x="1083" y="89"/>
              </a:cxn>
              <a:cxn ang="0">
                <a:pos x="1061" y="37"/>
              </a:cxn>
              <a:cxn ang="0">
                <a:pos x="1014" y="4"/>
              </a:cxn>
              <a:cxn ang="0">
                <a:pos x="887" y="1108"/>
              </a:cxn>
              <a:cxn ang="0">
                <a:pos x="866" y="1039"/>
              </a:cxn>
              <a:cxn ang="0">
                <a:pos x="812" y="994"/>
              </a:cxn>
              <a:cxn ang="0">
                <a:pos x="751" y="986"/>
              </a:cxn>
              <a:cxn ang="0">
                <a:pos x="685" y="1013"/>
              </a:cxn>
              <a:cxn ang="0">
                <a:pos x="646" y="1072"/>
              </a:cxn>
              <a:cxn ang="0">
                <a:pos x="644" y="1137"/>
              </a:cxn>
              <a:cxn ang="0">
                <a:pos x="689" y="1205"/>
              </a:cxn>
              <a:cxn ang="0">
                <a:pos x="649" y="1477"/>
              </a:cxn>
              <a:cxn ang="0">
                <a:pos x="883" y="1475"/>
              </a:cxn>
              <a:cxn ang="0">
                <a:pos x="849" y="1196"/>
              </a:cxn>
              <a:cxn ang="0">
                <a:pos x="886" y="1123"/>
              </a:cxn>
              <a:cxn ang="0">
                <a:pos x="201" y="785"/>
              </a:cxn>
              <a:cxn ang="0">
                <a:pos x="883" y="785"/>
              </a:cxn>
              <a:cxn ang="0">
                <a:pos x="883" y="742"/>
              </a:cxn>
              <a:cxn ang="0">
                <a:pos x="201" y="742"/>
              </a:cxn>
              <a:cxn ang="0">
                <a:pos x="198" y="880"/>
              </a:cxn>
              <a:cxn ang="0">
                <a:pos x="879" y="886"/>
              </a:cxn>
              <a:cxn ang="0">
                <a:pos x="886" y="845"/>
              </a:cxn>
              <a:cxn ang="0">
                <a:pos x="205" y="838"/>
              </a:cxn>
              <a:cxn ang="0">
                <a:pos x="788" y="257"/>
              </a:cxn>
              <a:cxn ang="0">
                <a:pos x="504" y="246"/>
              </a:cxn>
              <a:cxn ang="0">
                <a:pos x="493" y="285"/>
              </a:cxn>
              <a:cxn ang="0">
                <a:pos x="777" y="296"/>
              </a:cxn>
              <a:cxn ang="0">
                <a:pos x="530" y="1034"/>
              </a:cxn>
              <a:cxn ang="0">
                <a:pos x="197" y="1045"/>
              </a:cxn>
              <a:cxn ang="0">
                <a:pos x="208" y="1083"/>
              </a:cxn>
              <a:cxn ang="0">
                <a:pos x="541" y="1072"/>
              </a:cxn>
              <a:cxn ang="0">
                <a:pos x="530" y="1034"/>
              </a:cxn>
            </a:cxnLst>
            <a:rect l="0" t="0" r="r" b="b"/>
            <a:pathLst>
              <a:path w="1084" h="1477">
                <a:moveTo>
                  <a:pt x="208" y="640"/>
                </a:moveTo>
                <a:lnTo>
                  <a:pt x="876" y="640"/>
                </a:lnTo>
                <a:lnTo>
                  <a:pt x="876" y="640"/>
                </a:lnTo>
                <a:lnTo>
                  <a:pt x="879" y="641"/>
                </a:lnTo>
                <a:lnTo>
                  <a:pt x="883" y="644"/>
                </a:lnTo>
                <a:lnTo>
                  <a:pt x="886" y="648"/>
                </a:lnTo>
                <a:lnTo>
                  <a:pt x="887" y="651"/>
                </a:lnTo>
                <a:lnTo>
                  <a:pt x="887" y="679"/>
                </a:lnTo>
                <a:lnTo>
                  <a:pt x="887" y="679"/>
                </a:lnTo>
                <a:lnTo>
                  <a:pt x="886" y="683"/>
                </a:lnTo>
                <a:lnTo>
                  <a:pt x="883" y="686"/>
                </a:lnTo>
                <a:lnTo>
                  <a:pt x="879" y="689"/>
                </a:lnTo>
                <a:lnTo>
                  <a:pt x="876" y="690"/>
                </a:lnTo>
                <a:lnTo>
                  <a:pt x="208" y="690"/>
                </a:lnTo>
                <a:lnTo>
                  <a:pt x="208" y="690"/>
                </a:lnTo>
                <a:lnTo>
                  <a:pt x="205" y="689"/>
                </a:lnTo>
                <a:lnTo>
                  <a:pt x="201" y="686"/>
                </a:lnTo>
                <a:lnTo>
                  <a:pt x="198" y="683"/>
                </a:lnTo>
                <a:lnTo>
                  <a:pt x="197" y="679"/>
                </a:lnTo>
                <a:lnTo>
                  <a:pt x="197" y="651"/>
                </a:lnTo>
                <a:lnTo>
                  <a:pt x="197" y="651"/>
                </a:lnTo>
                <a:lnTo>
                  <a:pt x="198" y="648"/>
                </a:lnTo>
                <a:lnTo>
                  <a:pt x="201" y="644"/>
                </a:lnTo>
                <a:lnTo>
                  <a:pt x="205" y="641"/>
                </a:lnTo>
                <a:lnTo>
                  <a:pt x="208" y="640"/>
                </a:lnTo>
                <a:lnTo>
                  <a:pt x="208" y="640"/>
                </a:lnTo>
                <a:close/>
                <a:moveTo>
                  <a:pt x="208" y="542"/>
                </a:moveTo>
                <a:lnTo>
                  <a:pt x="876" y="542"/>
                </a:lnTo>
                <a:lnTo>
                  <a:pt x="876" y="542"/>
                </a:lnTo>
                <a:lnTo>
                  <a:pt x="879" y="543"/>
                </a:lnTo>
                <a:lnTo>
                  <a:pt x="883" y="545"/>
                </a:lnTo>
                <a:lnTo>
                  <a:pt x="886" y="549"/>
                </a:lnTo>
                <a:lnTo>
                  <a:pt x="887" y="553"/>
                </a:lnTo>
                <a:lnTo>
                  <a:pt x="887" y="580"/>
                </a:lnTo>
                <a:lnTo>
                  <a:pt x="887" y="580"/>
                </a:lnTo>
                <a:lnTo>
                  <a:pt x="886" y="584"/>
                </a:lnTo>
                <a:lnTo>
                  <a:pt x="883" y="588"/>
                </a:lnTo>
                <a:lnTo>
                  <a:pt x="879" y="590"/>
                </a:lnTo>
                <a:lnTo>
                  <a:pt x="876" y="592"/>
                </a:lnTo>
                <a:lnTo>
                  <a:pt x="208" y="592"/>
                </a:lnTo>
                <a:lnTo>
                  <a:pt x="208" y="592"/>
                </a:lnTo>
                <a:lnTo>
                  <a:pt x="205" y="590"/>
                </a:lnTo>
                <a:lnTo>
                  <a:pt x="201" y="588"/>
                </a:lnTo>
                <a:lnTo>
                  <a:pt x="198" y="584"/>
                </a:lnTo>
                <a:lnTo>
                  <a:pt x="197" y="580"/>
                </a:lnTo>
                <a:lnTo>
                  <a:pt x="197" y="553"/>
                </a:lnTo>
                <a:lnTo>
                  <a:pt x="197" y="553"/>
                </a:lnTo>
                <a:lnTo>
                  <a:pt x="198" y="549"/>
                </a:lnTo>
                <a:lnTo>
                  <a:pt x="201" y="545"/>
                </a:lnTo>
                <a:lnTo>
                  <a:pt x="205" y="543"/>
                </a:lnTo>
                <a:lnTo>
                  <a:pt x="208" y="542"/>
                </a:lnTo>
                <a:lnTo>
                  <a:pt x="208" y="542"/>
                </a:lnTo>
                <a:close/>
                <a:moveTo>
                  <a:pt x="208" y="443"/>
                </a:moveTo>
                <a:lnTo>
                  <a:pt x="876" y="443"/>
                </a:lnTo>
                <a:lnTo>
                  <a:pt x="876" y="443"/>
                </a:lnTo>
                <a:lnTo>
                  <a:pt x="879" y="444"/>
                </a:lnTo>
                <a:lnTo>
                  <a:pt x="883" y="447"/>
                </a:lnTo>
                <a:lnTo>
                  <a:pt x="886" y="451"/>
                </a:lnTo>
                <a:lnTo>
                  <a:pt x="887" y="454"/>
                </a:lnTo>
                <a:lnTo>
                  <a:pt x="887" y="482"/>
                </a:lnTo>
                <a:lnTo>
                  <a:pt x="887" y="482"/>
                </a:lnTo>
                <a:lnTo>
                  <a:pt x="886" y="486"/>
                </a:lnTo>
                <a:lnTo>
                  <a:pt x="883" y="489"/>
                </a:lnTo>
                <a:lnTo>
                  <a:pt x="879" y="492"/>
                </a:lnTo>
                <a:lnTo>
                  <a:pt x="876" y="493"/>
                </a:lnTo>
                <a:lnTo>
                  <a:pt x="208" y="493"/>
                </a:lnTo>
                <a:lnTo>
                  <a:pt x="208" y="493"/>
                </a:lnTo>
                <a:lnTo>
                  <a:pt x="205" y="492"/>
                </a:lnTo>
                <a:lnTo>
                  <a:pt x="201" y="489"/>
                </a:lnTo>
                <a:lnTo>
                  <a:pt x="198" y="486"/>
                </a:lnTo>
                <a:lnTo>
                  <a:pt x="197" y="482"/>
                </a:lnTo>
                <a:lnTo>
                  <a:pt x="197" y="454"/>
                </a:lnTo>
                <a:lnTo>
                  <a:pt x="197" y="454"/>
                </a:lnTo>
                <a:lnTo>
                  <a:pt x="198" y="451"/>
                </a:lnTo>
                <a:lnTo>
                  <a:pt x="201" y="447"/>
                </a:lnTo>
                <a:lnTo>
                  <a:pt x="205" y="444"/>
                </a:lnTo>
                <a:lnTo>
                  <a:pt x="208" y="443"/>
                </a:lnTo>
                <a:lnTo>
                  <a:pt x="208" y="443"/>
                </a:lnTo>
                <a:close/>
                <a:moveTo>
                  <a:pt x="985" y="0"/>
                </a:moveTo>
                <a:lnTo>
                  <a:pt x="337" y="0"/>
                </a:lnTo>
                <a:lnTo>
                  <a:pt x="337" y="0"/>
                </a:lnTo>
                <a:lnTo>
                  <a:pt x="327" y="0"/>
                </a:lnTo>
                <a:lnTo>
                  <a:pt x="317" y="2"/>
                </a:lnTo>
                <a:lnTo>
                  <a:pt x="308" y="4"/>
                </a:lnTo>
                <a:lnTo>
                  <a:pt x="299" y="8"/>
                </a:lnTo>
                <a:lnTo>
                  <a:pt x="291" y="12"/>
                </a:lnTo>
                <a:lnTo>
                  <a:pt x="282" y="17"/>
                </a:lnTo>
                <a:lnTo>
                  <a:pt x="275" y="23"/>
                </a:lnTo>
                <a:lnTo>
                  <a:pt x="267" y="29"/>
                </a:lnTo>
                <a:lnTo>
                  <a:pt x="29" y="267"/>
                </a:lnTo>
                <a:lnTo>
                  <a:pt x="29" y="267"/>
                </a:lnTo>
                <a:lnTo>
                  <a:pt x="23" y="274"/>
                </a:lnTo>
                <a:lnTo>
                  <a:pt x="16" y="282"/>
                </a:lnTo>
                <a:lnTo>
                  <a:pt x="11" y="290"/>
                </a:lnTo>
                <a:lnTo>
                  <a:pt x="8" y="298"/>
                </a:lnTo>
                <a:lnTo>
                  <a:pt x="5" y="307"/>
                </a:lnTo>
                <a:lnTo>
                  <a:pt x="3" y="317"/>
                </a:lnTo>
                <a:lnTo>
                  <a:pt x="1" y="327"/>
                </a:lnTo>
                <a:lnTo>
                  <a:pt x="0" y="336"/>
                </a:lnTo>
                <a:lnTo>
                  <a:pt x="0" y="1231"/>
                </a:lnTo>
                <a:lnTo>
                  <a:pt x="0" y="1231"/>
                </a:lnTo>
                <a:lnTo>
                  <a:pt x="1" y="1241"/>
                </a:lnTo>
                <a:lnTo>
                  <a:pt x="3" y="1251"/>
                </a:lnTo>
                <a:lnTo>
                  <a:pt x="5" y="1260"/>
                </a:lnTo>
                <a:lnTo>
                  <a:pt x="8" y="1270"/>
                </a:lnTo>
                <a:lnTo>
                  <a:pt x="13" y="1279"/>
                </a:lnTo>
                <a:lnTo>
                  <a:pt x="18" y="1286"/>
                </a:lnTo>
                <a:lnTo>
                  <a:pt x="23" y="1294"/>
                </a:lnTo>
                <a:lnTo>
                  <a:pt x="29" y="1301"/>
                </a:lnTo>
                <a:lnTo>
                  <a:pt x="36" y="1307"/>
                </a:lnTo>
                <a:lnTo>
                  <a:pt x="44" y="1312"/>
                </a:lnTo>
                <a:lnTo>
                  <a:pt x="51" y="1317"/>
                </a:lnTo>
                <a:lnTo>
                  <a:pt x="60" y="1322"/>
                </a:lnTo>
                <a:lnTo>
                  <a:pt x="70" y="1325"/>
                </a:lnTo>
                <a:lnTo>
                  <a:pt x="79" y="1327"/>
                </a:lnTo>
                <a:lnTo>
                  <a:pt x="89" y="1329"/>
                </a:lnTo>
                <a:lnTo>
                  <a:pt x="99" y="1330"/>
                </a:lnTo>
                <a:lnTo>
                  <a:pt x="586" y="1330"/>
                </a:lnTo>
                <a:lnTo>
                  <a:pt x="605" y="1231"/>
                </a:lnTo>
                <a:lnTo>
                  <a:pt x="124" y="1231"/>
                </a:lnTo>
                <a:lnTo>
                  <a:pt x="124" y="1231"/>
                </a:lnTo>
                <a:lnTo>
                  <a:pt x="119" y="1231"/>
                </a:lnTo>
                <a:lnTo>
                  <a:pt x="114" y="1229"/>
                </a:lnTo>
                <a:lnTo>
                  <a:pt x="110" y="1228"/>
                </a:lnTo>
                <a:lnTo>
                  <a:pt x="106" y="1224"/>
                </a:lnTo>
                <a:lnTo>
                  <a:pt x="102" y="1220"/>
                </a:lnTo>
                <a:lnTo>
                  <a:pt x="101" y="1216"/>
                </a:lnTo>
                <a:lnTo>
                  <a:pt x="99" y="1211"/>
                </a:lnTo>
                <a:lnTo>
                  <a:pt x="99" y="1206"/>
                </a:lnTo>
                <a:lnTo>
                  <a:pt x="99" y="345"/>
                </a:lnTo>
                <a:lnTo>
                  <a:pt x="247" y="345"/>
                </a:lnTo>
                <a:lnTo>
                  <a:pt x="247" y="345"/>
                </a:lnTo>
                <a:lnTo>
                  <a:pt x="257" y="345"/>
                </a:lnTo>
                <a:lnTo>
                  <a:pt x="266" y="343"/>
                </a:lnTo>
                <a:lnTo>
                  <a:pt x="276" y="341"/>
                </a:lnTo>
                <a:lnTo>
                  <a:pt x="284" y="337"/>
                </a:lnTo>
                <a:lnTo>
                  <a:pt x="293" y="333"/>
                </a:lnTo>
                <a:lnTo>
                  <a:pt x="302" y="328"/>
                </a:lnTo>
                <a:lnTo>
                  <a:pt x="309" y="322"/>
                </a:lnTo>
                <a:lnTo>
                  <a:pt x="316" y="316"/>
                </a:lnTo>
                <a:lnTo>
                  <a:pt x="322" y="308"/>
                </a:lnTo>
                <a:lnTo>
                  <a:pt x="328" y="301"/>
                </a:lnTo>
                <a:lnTo>
                  <a:pt x="333" y="293"/>
                </a:lnTo>
                <a:lnTo>
                  <a:pt x="337" y="285"/>
                </a:lnTo>
                <a:lnTo>
                  <a:pt x="341" y="276"/>
                </a:lnTo>
                <a:lnTo>
                  <a:pt x="343" y="266"/>
                </a:lnTo>
                <a:lnTo>
                  <a:pt x="344" y="256"/>
                </a:lnTo>
                <a:lnTo>
                  <a:pt x="346" y="246"/>
                </a:lnTo>
                <a:lnTo>
                  <a:pt x="346" y="99"/>
                </a:lnTo>
                <a:lnTo>
                  <a:pt x="960" y="99"/>
                </a:lnTo>
                <a:lnTo>
                  <a:pt x="960" y="99"/>
                </a:lnTo>
                <a:lnTo>
                  <a:pt x="965" y="99"/>
                </a:lnTo>
                <a:lnTo>
                  <a:pt x="970" y="100"/>
                </a:lnTo>
                <a:lnTo>
                  <a:pt x="974" y="103"/>
                </a:lnTo>
                <a:lnTo>
                  <a:pt x="978" y="106"/>
                </a:lnTo>
                <a:lnTo>
                  <a:pt x="980" y="109"/>
                </a:lnTo>
                <a:lnTo>
                  <a:pt x="983" y="114"/>
                </a:lnTo>
                <a:lnTo>
                  <a:pt x="984" y="119"/>
                </a:lnTo>
                <a:lnTo>
                  <a:pt x="985" y="123"/>
                </a:lnTo>
                <a:lnTo>
                  <a:pt x="985" y="1206"/>
                </a:lnTo>
                <a:lnTo>
                  <a:pt x="985" y="1206"/>
                </a:lnTo>
                <a:lnTo>
                  <a:pt x="984" y="1211"/>
                </a:lnTo>
                <a:lnTo>
                  <a:pt x="983" y="1216"/>
                </a:lnTo>
                <a:lnTo>
                  <a:pt x="980" y="1220"/>
                </a:lnTo>
                <a:lnTo>
                  <a:pt x="978" y="1224"/>
                </a:lnTo>
                <a:lnTo>
                  <a:pt x="974" y="1228"/>
                </a:lnTo>
                <a:lnTo>
                  <a:pt x="970" y="1229"/>
                </a:lnTo>
                <a:lnTo>
                  <a:pt x="965" y="1231"/>
                </a:lnTo>
                <a:lnTo>
                  <a:pt x="960" y="1231"/>
                </a:lnTo>
                <a:lnTo>
                  <a:pt x="923" y="1231"/>
                </a:lnTo>
                <a:lnTo>
                  <a:pt x="940" y="1330"/>
                </a:lnTo>
                <a:lnTo>
                  <a:pt x="985" y="1330"/>
                </a:lnTo>
                <a:lnTo>
                  <a:pt x="985" y="1330"/>
                </a:lnTo>
                <a:lnTo>
                  <a:pt x="995" y="1329"/>
                </a:lnTo>
                <a:lnTo>
                  <a:pt x="1005" y="1327"/>
                </a:lnTo>
                <a:lnTo>
                  <a:pt x="1014" y="1325"/>
                </a:lnTo>
                <a:lnTo>
                  <a:pt x="1024" y="1322"/>
                </a:lnTo>
                <a:lnTo>
                  <a:pt x="1031" y="1317"/>
                </a:lnTo>
                <a:lnTo>
                  <a:pt x="1040" y="1312"/>
                </a:lnTo>
                <a:lnTo>
                  <a:pt x="1048" y="1307"/>
                </a:lnTo>
                <a:lnTo>
                  <a:pt x="1055" y="1301"/>
                </a:lnTo>
                <a:lnTo>
                  <a:pt x="1061" y="1294"/>
                </a:lnTo>
                <a:lnTo>
                  <a:pt x="1066" y="1286"/>
                </a:lnTo>
                <a:lnTo>
                  <a:pt x="1071" y="1279"/>
                </a:lnTo>
                <a:lnTo>
                  <a:pt x="1076" y="1270"/>
                </a:lnTo>
                <a:lnTo>
                  <a:pt x="1079" y="1260"/>
                </a:lnTo>
                <a:lnTo>
                  <a:pt x="1081" y="1251"/>
                </a:lnTo>
                <a:lnTo>
                  <a:pt x="1083" y="1241"/>
                </a:lnTo>
                <a:lnTo>
                  <a:pt x="1084" y="1231"/>
                </a:lnTo>
                <a:lnTo>
                  <a:pt x="1084" y="99"/>
                </a:lnTo>
                <a:lnTo>
                  <a:pt x="1084" y="99"/>
                </a:lnTo>
                <a:lnTo>
                  <a:pt x="1083" y="89"/>
                </a:lnTo>
                <a:lnTo>
                  <a:pt x="1081" y="79"/>
                </a:lnTo>
                <a:lnTo>
                  <a:pt x="1079" y="69"/>
                </a:lnTo>
                <a:lnTo>
                  <a:pt x="1076" y="60"/>
                </a:lnTo>
                <a:lnTo>
                  <a:pt x="1071" y="52"/>
                </a:lnTo>
                <a:lnTo>
                  <a:pt x="1066" y="44"/>
                </a:lnTo>
                <a:lnTo>
                  <a:pt x="1061" y="37"/>
                </a:lnTo>
                <a:lnTo>
                  <a:pt x="1055" y="29"/>
                </a:lnTo>
                <a:lnTo>
                  <a:pt x="1048" y="23"/>
                </a:lnTo>
                <a:lnTo>
                  <a:pt x="1040" y="17"/>
                </a:lnTo>
                <a:lnTo>
                  <a:pt x="1031" y="12"/>
                </a:lnTo>
                <a:lnTo>
                  <a:pt x="1024" y="8"/>
                </a:lnTo>
                <a:lnTo>
                  <a:pt x="1014" y="4"/>
                </a:lnTo>
                <a:lnTo>
                  <a:pt x="1005" y="2"/>
                </a:lnTo>
                <a:lnTo>
                  <a:pt x="995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887" y="1108"/>
                </a:moveTo>
                <a:lnTo>
                  <a:pt x="887" y="1108"/>
                </a:lnTo>
                <a:lnTo>
                  <a:pt x="886" y="1095"/>
                </a:lnTo>
                <a:lnTo>
                  <a:pt x="884" y="1083"/>
                </a:lnTo>
                <a:lnTo>
                  <a:pt x="881" y="1072"/>
                </a:lnTo>
                <a:lnTo>
                  <a:pt x="877" y="1060"/>
                </a:lnTo>
                <a:lnTo>
                  <a:pt x="872" y="1049"/>
                </a:lnTo>
                <a:lnTo>
                  <a:pt x="866" y="1039"/>
                </a:lnTo>
                <a:lnTo>
                  <a:pt x="858" y="1029"/>
                </a:lnTo>
                <a:lnTo>
                  <a:pt x="851" y="1021"/>
                </a:lnTo>
                <a:lnTo>
                  <a:pt x="842" y="1013"/>
                </a:lnTo>
                <a:lnTo>
                  <a:pt x="832" y="1006"/>
                </a:lnTo>
                <a:lnTo>
                  <a:pt x="822" y="999"/>
                </a:lnTo>
                <a:lnTo>
                  <a:pt x="812" y="994"/>
                </a:lnTo>
                <a:lnTo>
                  <a:pt x="800" y="991"/>
                </a:lnTo>
                <a:lnTo>
                  <a:pt x="788" y="987"/>
                </a:lnTo>
                <a:lnTo>
                  <a:pt x="776" y="986"/>
                </a:lnTo>
                <a:lnTo>
                  <a:pt x="763" y="984"/>
                </a:lnTo>
                <a:lnTo>
                  <a:pt x="763" y="984"/>
                </a:lnTo>
                <a:lnTo>
                  <a:pt x="751" y="986"/>
                </a:lnTo>
                <a:lnTo>
                  <a:pt x="738" y="987"/>
                </a:lnTo>
                <a:lnTo>
                  <a:pt x="727" y="991"/>
                </a:lnTo>
                <a:lnTo>
                  <a:pt x="716" y="994"/>
                </a:lnTo>
                <a:lnTo>
                  <a:pt x="705" y="999"/>
                </a:lnTo>
                <a:lnTo>
                  <a:pt x="695" y="1006"/>
                </a:lnTo>
                <a:lnTo>
                  <a:pt x="685" y="1013"/>
                </a:lnTo>
                <a:lnTo>
                  <a:pt x="676" y="1021"/>
                </a:lnTo>
                <a:lnTo>
                  <a:pt x="669" y="1029"/>
                </a:lnTo>
                <a:lnTo>
                  <a:pt x="661" y="1039"/>
                </a:lnTo>
                <a:lnTo>
                  <a:pt x="655" y="1049"/>
                </a:lnTo>
                <a:lnTo>
                  <a:pt x="650" y="1060"/>
                </a:lnTo>
                <a:lnTo>
                  <a:pt x="646" y="1072"/>
                </a:lnTo>
                <a:lnTo>
                  <a:pt x="642" y="1083"/>
                </a:lnTo>
                <a:lnTo>
                  <a:pt x="641" y="1095"/>
                </a:lnTo>
                <a:lnTo>
                  <a:pt x="640" y="1108"/>
                </a:lnTo>
                <a:lnTo>
                  <a:pt x="640" y="1108"/>
                </a:lnTo>
                <a:lnTo>
                  <a:pt x="641" y="1123"/>
                </a:lnTo>
                <a:lnTo>
                  <a:pt x="644" y="1137"/>
                </a:lnTo>
                <a:lnTo>
                  <a:pt x="647" y="1150"/>
                </a:lnTo>
                <a:lnTo>
                  <a:pt x="654" y="1163"/>
                </a:lnTo>
                <a:lnTo>
                  <a:pt x="660" y="1175"/>
                </a:lnTo>
                <a:lnTo>
                  <a:pt x="669" y="1185"/>
                </a:lnTo>
                <a:lnTo>
                  <a:pt x="677" y="1196"/>
                </a:lnTo>
                <a:lnTo>
                  <a:pt x="689" y="1205"/>
                </a:lnTo>
                <a:lnTo>
                  <a:pt x="641" y="1466"/>
                </a:lnTo>
                <a:lnTo>
                  <a:pt x="641" y="1466"/>
                </a:lnTo>
                <a:lnTo>
                  <a:pt x="641" y="1471"/>
                </a:lnTo>
                <a:lnTo>
                  <a:pt x="644" y="1475"/>
                </a:lnTo>
                <a:lnTo>
                  <a:pt x="644" y="1475"/>
                </a:lnTo>
                <a:lnTo>
                  <a:pt x="649" y="1477"/>
                </a:lnTo>
                <a:lnTo>
                  <a:pt x="655" y="1477"/>
                </a:lnTo>
                <a:lnTo>
                  <a:pt x="763" y="1433"/>
                </a:lnTo>
                <a:lnTo>
                  <a:pt x="873" y="1477"/>
                </a:lnTo>
                <a:lnTo>
                  <a:pt x="873" y="1477"/>
                </a:lnTo>
                <a:lnTo>
                  <a:pt x="878" y="1477"/>
                </a:lnTo>
                <a:lnTo>
                  <a:pt x="883" y="1475"/>
                </a:lnTo>
                <a:lnTo>
                  <a:pt x="883" y="1475"/>
                </a:lnTo>
                <a:lnTo>
                  <a:pt x="886" y="1471"/>
                </a:lnTo>
                <a:lnTo>
                  <a:pt x="887" y="1466"/>
                </a:lnTo>
                <a:lnTo>
                  <a:pt x="838" y="1205"/>
                </a:lnTo>
                <a:lnTo>
                  <a:pt x="838" y="1205"/>
                </a:lnTo>
                <a:lnTo>
                  <a:pt x="849" y="1196"/>
                </a:lnTo>
                <a:lnTo>
                  <a:pt x="858" y="1185"/>
                </a:lnTo>
                <a:lnTo>
                  <a:pt x="867" y="1175"/>
                </a:lnTo>
                <a:lnTo>
                  <a:pt x="873" y="1163"/>
                </a:lnTo>
                <a:lnTo>
                  <a:pt x="879" y="1150"/>
                </a:lnTo>
                <a:lnTo>
                  <a:pt x="883" y="1137"/>
                </a:lnTo>
                <a:lnTo>
                  <a:pt x="886" y="1123"/>
                </a:lnTo>
                <a:lnTo>
                  <a:pt x="887" y="1108"/>
                </a:lnTo>
                <a:lnTo>
                  <a:pt x="887" y="1108"/>
                </a:lnTo>
                <a:close/>
                <a:moveTo>
                  <a:pt x="197" y="776"/>
                </a:moveTo>
                <a:lnTo>
                  <a:pt x="197" y="776"/>
                </a:lnTo>
                <a:lnTo>
                  <a:pt x="198" y="781"/>
                </a:lnTo>
                <a:lnTo>
                  <a:pt x="201" y="785"/>
                </a:lnTo>
                <a:lnTo>
                  <a:pt x="205" y="787"/>
                </a:lnTo>
                <a:lnTo>
                  <a:pt x="208" y="789"/>
                </a:lnTo>
                <a:lnTo>
                  <a:pt x="876" y="789"/>
                </a:lnTo>
                <a:lnTo>
                  <a:pt x="876" y="789"/>
                </a:lnTo>
                <a:lnTo>
                  <a:pt x="879" y="787"/>
                </a:lnTo>
                <a:lnTo>
                  <a:pt x="883" y="785"/>
                </a:lnTo>
                <a:lnTo>
                  <a:pt x="886" y="781"/>
                </a:lnTo>
                <a:lnTo>
                  <a:pt x="887" y="776"/>
                </a:lnTo>
                <a:lnTo>
                  <a:pt x="887" y="750"/>
                </a:lnTo>
                <a:lnTo>
                  <a:pt x="887" y="750"/>
                </a:lnTo>
                <a:lnTo>
                  <a:pt x="886" y="746"/>
                </a:lnTo>
                <a:lnTo>
                  <a:pt x="883" y="742"/>
                </a:lnTo>
                <a:lnTo>
                  <a:pt x="879" y="740"/>
                </a:lnTo>
                <a:lnTo>
                  <a:pt x="876" y="739"/>
                </a:lnTo>
                <a:lnTo>
                  <a:pt x="208" y="739"/>
                </a:lnTo>
                <a:lnTo>
                  <a:pt x="208" y="739"/>
                </a:lnTo>
                <a:lnTo>
                  <a:pt x="205" y="740"/>
                </a:lnTo>
                <a:lnTo>
                  <a:pt x="201" y="742"/>
                </a:lnTo>
                <a:lnTo>
                  <a:pt x="198" y="746"/>
                </a:lnTo>
                <a:lnTo>
                  <a:pt x="197" y="750"/>
                </a:lnTo>
                <a:lnTo>
                  <a:pt x="197" y="776"/>
                </a:lnTo>
                <a:close/>
                <a:moveTo>
                  <a:pt x="197" y="875"/>
                </a:moveTo>
                <a:lnTo>
                  <a:pt x="197" y="875"/>
                </a:lnTo>
                <a:lnTo>
                  <a:pt x="198" y="880"/>
                </a:lnTo>
                <a:lnTo>
                  <a:pt x="201" y="883"/>
                </a:lnTo>
                <a:lnTo>
                  <a:pt x="205" y="886"/>
                </a:lnTo>
                <a:lnTo>
                  <a:pt x="208" y="887"/>
                </a:lnTo>
                <a:lnTo>
                  <a:pt x="876" y="887"/>
                </a:lnTo>
                <a:lnTo>
                  <a:pt x="876" y="887"/>
                </a:lnTo>
                <a:lnTo>
                  <a:pt x="879" y="886"/>
                </a:lnTo>
                <a:lnTo>
                  <a:pt x="883" y="883"/>
                </a:lnTo>
                <a:lnTo>
                  <a:pt x="886" y="880"/>
                </a:lnTo>
                <a:lnTo>
                  <a:pt x="887" y="875"/>
                </a:lnTo>
                <a:lnTo>
                  <a:pt x="887" y="848"/>
                </a:lnTo>
                <a:lnTo>
                  <a:pt x="887" y="848"/>
                </a:lnTo>
                <a:lnTo>
                  <a:pt x="886" y="845"/>
                </a:lnTo>
                <a:lnTo>
                  <a:pt x="883" y="841"/>
                </a:lnTo>
                <a:lnTo>
                  <a:pt x="879" y="838"/>
                </a:lnTo>
                <a:lnTo>
                  <a:pt x="876" y="837"/>
                </a:lnTo>
                <a:lnTo>
                  <a:pt x="208" y="837"/>
                </a:lnTo>
                <a:lnTo>
                  <a:pt x="208" y="837"/>
                </a:lnTo>
                <a:lnTo>
                  <a:pt x="205" y="838"/>
                </a:lnTo>
                <a:lnTo>
                  <a:pt x="201" y="841"/>
                </a:lnTo>
                <a:lnTo>
                  <a:pt x="198" y="845"/>
                </a:lnTo>
                <a:lnTo>
                  <a:pt x="197" y="848"/>
                </a:lnTo>
                <a:lnTo>
                  <a:pt x="197" y="875"/>
                </a:lnTo>
                <a:close/>
                <a:moveTo>
                  <a:pt x="788" y="257"/>
                </a:moveTo>
                <a:lnTo>
                  <a:pt x="788" y="257"/>
                </a:lnTo>
                <a:lnTo>
                  <a:pt x="787" y="254"/>
                </a:lnTo>
                <a:lnTo>
                  <a:pt x="785" y="250"/>
                </a:lnTo>
                <a:lnTo>
                  <a:pt x="781" y="247"/>
                </a:lnTo>
                <a:lnTo>
                  <a:pt x="777" y="246"/>
                </a:lnTo>
                <a:lnTo>
                  <a:pt x="504" y="246"/>
                </a:lnTo>
                <a:lnTo>
                  <a:pt x="504" y="246"/>
                </a:lnTo>
                <a:lnTo>
                  <a:pt x="499" y="247"/>
                </a:lnTo>
                <a:lnTo>
                  <a:pt x="496" y="250"/>
                </a:lnTo>
                <a:lnTo>
                  <a:pt x="494" y="254"/>
                </a:lnTo>
                <a:lnTo>
                  <a:pt x="493" y="257"/>
                </a:lnTo>
                <a:lnTo>
                  <a:pt x="493" y="285"/>
                </a:lnTo>
                <a:lnTo>
                  <a:pt x="493" y="285"/>
                </a:lnTo>
                <a:lnTo>
                  <a:pt x="494" y="288"/>
                </a:lnTo>
                <a:lnTo>
                  <a:pt x="496" y="292"/>
                </a:lnTo>
                <a:lnTo>
                  <a:pt x="499" y="295"/>
                </a:lnTo>
                <a:lnTo>
                  <a:pt x="504" y="296"/>
                </a:lnTo>
                <a:lnTo>
                  <a:pt x="777" y="296"/>
                </a:lnTo>
                <a:lnTo>
                  <a:pt x="777" y="296"/>
                </a:lnTo>
                <a:lnTo>
                  <a:pt x="781" y="295"/>
                </a:lnTo>
                <a:lnTo>
                  <a:pt x="785" y="292"/>
                </a:lnTo>
                <a:lnTo>
                  <a:pt x="787" y="288"/>
                </a:lnTo>
                <a:lnTo>
                  <a:pt x="788" y="285"/>
                </a:lnTo>
                <a:lnTo>
                  <a:pt x="788" y="257"/>
                </a:lnTo>
                <a:close/>
                <a:moveTo>
                  <a:pt x="530" y="1034"/>
                </a:moveTo>
                <a:lnTo>
                  <a:pt x="208" y="1034"/>
                </a:lnTo>
                <a:lnTo>
                  <a:pt x="208" y="1034"/>
                </a:lnTo>
                <a:lnTo>
                  <a:pt x="205" y="1036"/>
                </a:lnTo>
                <a:lnTo>
                  <a:pt x="201" y="1038"/>
                </a:lnTo>
                <a:lnTo>
                  <a:pt x="198" y="1041"/>
                </a:lnTo>
                <a:lnTo>
                  <a:pt x="197" y="1045"/>
                </a:lnTo>
                <a:lnTo>
                  <a:pt x="197" y="1072"/>
                </a:lnTo>
                <a:lnTo>
                  <a:pt x="197" y="1072"/>
                </a:lnTo>
                <a:lnTo>
                  <a:pt x="198" y="1077"/>
                </a:lnTo>
                <a:lnTo>
                  <a:pt x="201" y="1080"/>
                </a:lnTo>
                <a:lnTo>
                  <a:pt x="205" y="1083"/>
                </a:lnTo>
                <a:lnTo>
                  <a:pt x="208" y="1083"/>
                </a:lnTo>
                <a:lnTo>
                  <a:pt x="530" y="1083"/>
                </a:lnTo>
                <a:lnTo>
                  <a:pt x="530" y="1083"/>
                </a:lnTo>
                <a:lnTo>
                  <a:pt x="535" y="1083"/>
                </a:lnTo>
                <a:lnTo>
                  <a:pt x="539" y="1080"/>
                </a:lnTo>
                <a:lnTo>
                  <a:pt x="541" y="1077"/>
                </a:lnTo>
                <a:lnTo>
                  <a:pt x="541" y="1072"/>
                </a:lnTo>
                <a:lnTo>
                  <a:pt x="541" y="1045"/>
                </a:lnTo>
                <a:lnTo>
                  <a:pt x="541" y="1045"/>
                </a:lnTo>
                <a:lnTo>
                  <a:pt x="541" y="1041"/>
                </a:lnTo>
                <a:lnTo>
                  <a:pt x="539" y="1038"/>
                </a:lnTo>
                <a:lnTo>
                  <a:pt x="535" y="1036"/>
                </a:lnTo>
                <a:lnTo>
                  <a:pt x="530" y="1034"/>
                </a:lnTo>
                <a:lnTo>
                  <a:pt x="530" y="10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RB0MQaS_644.kSiOyPs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gCq3_vRxK5Ui07GiG3.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n4.B4GSWCjO7u5YhR8v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PoSxGURDe8BCL_UKQzn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GZesfMQv22Np17sI1yM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YL_hvntTS6yLUgltxvhm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2sSxGLR0Om1K_.FAP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a6hIvbQ0OKfkMhCInM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2qzGbV5S0S5qjFGwkUhD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NXPz2oTkyfuWVRKwfU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DPYwxjSoe6mRdRrn8_w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O6XSauSNmxSLS3rsxY4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SB8bM4TnaAyDQa1TklV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ccpRAOUS9GTEMMbbRoHQ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79GceQRiCdRK4zRa6uk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229.xi.QoGd4x1sVabD8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1E.C1iQzCQY3eHkI9aA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fY2Co.SmaIBQ1AM6EdR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7A2_ZeQBKeenpIpHXZf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6083bfREiPKtmt0k5OH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8oFF7KwTOaopZSC5n0fQ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uHL5mJQYCoB0CLdHR4k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.oHwH53RDCEzppLsR_gj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UZjfkFRsSYORRq5NEtJ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luFmTeRN2ucuXOtwDgt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t1Ch1ESSuh9POBXY7fO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QSmCPdvRmqX_PUz2YDeO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648rYuGRP22kGkyXkNHG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RX3aP1TN.r_z3N9H.Ct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laQeBm_SyeMko7_1eOSr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STYLE" val="CoverPag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q5si7nSfqzD8kS24x_M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26jQg_R0q9eI8s.1Doa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OMOKyrQxOstzjQfa0e.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4fTW4JBSu.AKZSELWdR8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Ex.N3VRc2Hq5IXPVtBn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iIpQmS1RCOaW1tpKZ5vm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35oPagpQ.ufnui5Yzm6E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wMbpF2QT.snzRw7evyA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UsbmLgQaO4XsIwwJddk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sMzBVzS52LU.HOvckr5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c4zrhwUUeEJ_nfap7F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1u8m9cPRf6Kk4bw89Xx6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8zvr_gQSmSB_h64NnFl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2c4tjsxTduln7zyBL5ts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_53wa4OTsivJHQqSEdai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U4Pc4jQBib5OpHRv4Xz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pa35LMUTA22jlpYTpdHS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1g2w4QRQSI1PED6Yy0Y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5GYJxJ1StO17MmC4rIMa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LrWr58RmCJ9Dw.hZUBJ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fzQfJOCQEWOOUcDsgzNA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zr0XBw3UCHgk4aompUQ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vHurGQeUm6DcLQ6wALW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5o1x1eqQ2OOGf0RBFETFw"/>
</p:tagLst>
</file>

<file path=ppt/theme/theme1.xml><?xml version="1.0" encoding="utf-8"?>
<a:theme xmlns:a="http://schemas.openxmlformats.org/drawingml/2006/main" name="ASI_new_format">
  <a:themeElements>
    <a:clrScheme name="Letter Blank 3">
      <a:dk1>
        <a:srgbClr val="000000"/>
      </a:dk1>
      <a:lt1>
        <a:srgbClr val="FFFFFF"/>
      </a:lt1>
      <a:dk2>
        <a:srgbClr val="345782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0000"/>
      </a:accent4>
      <a:accent5>
        <a:srgbClr val="EEEEEE"/>
      </a:accent5>
      <a:accent6>
        <a:srgbClr val="B2C7CA"/>
      </a:accent6>
      <a:hlink>
        <a:srgbClr val="5D8BA7"/>
      </a:hlink>
      <a:folHlink>
        <a:srgbClr val="9CBDC8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200" b="0" i="0" u="none" strike="noStrike" cap="none" normalizeH="0" baseline="0" dirty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wrap="none" lIns="91440" tIns="91440" rIns="91440" bIns="91440" rtlCol="0">
        <a:spAutoFit/>
      </a:bodyPr>
      <a:lstStyle>
        <a:defPPr algn="l">
          <a:defRPr sz="1200" dirty="0" smtClean="0">
            <a:solidFill>
              <a:srgbClr val="000000"/>
            </a:solidFill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1462</Words>
  <Application>Microsoft Office PowerPoint</Application>
  <PresentationFormat>Лист A4 (210x297 мм)</PresentationFormat>
  <Paragraphs>337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Trebuchet MS</vt:lpstr>
      <vt:lpstr>ASI_new_format</vt:lpstr>
      <vt:lpstr>think-cell Slide</vt:lpstr>
      <vt:lpstr>Chart</vt:lpstr>
      <vt:lpstr>Презентация PowerPoint</vt:lpstr>
      <vt:lpstr>Карта факторов: 7 факторов, влияющих на скорость регистрации права собственности</vt:lpstr>
      <vt:lpstr>Оцифрованная факторная модель работает – можно выбрать регионы-лучшие практики</vt:lpstr>
      <vt:lpstr>На основании анализа показателей лучших практик и экспертизы рабочей группы сформирована целевая модель</vt:lpstr>
      <vt:lpstr>3 основные причины отставания от целевой модели: развитие сети МФЦ, СМЭВ и приостановки</vt:lpstr>
      <vt:lpstr>Механизмы ЛП выбраны на основе анализа результатов субъектов РФ</vt:lpstr>
      <vt:lpstr>Рекомендации для улучшения: повышать прием заявлений о регистрации права собственности в МФЦ</vt:lpstr>
      <vt:lpstr>Рекомендации для улучшения: повышать уровень межведомственного электронного взаимодействия</vt:lpstr>
      <vt:lpstr>Рекомендации для улучшения: снижать количество приостановок и отказов при регистрации прав</vt:lpstr>
      <vt:lpstr>Предложения в перечень поручений: разработка и реализация ДК и ряд поручений по ключевым факторам</vt:lpstr>
      <vt:lpstr>Субъектам рекомендуется разработать индивидуальную ДК по направлению "Регистрация права собственности"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Zanina, Eugenia</dc:creator>
  <cp:lastModifiedBy>Светлана Геннадьевна Салямова</cp:lastModifiedBy>
  <cp:revision>462</cp:revision>
  <dcterms:created xsi:type="dcterms:W3CDTF">2010-04-13T12:31:45Z</dcterms:created>
  <dcterms:modified xsi:type="dcterms:W3CDTF">2016-12-12T07:00:58Z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ASI_Dec2013</vt:lpwstr>
  </property>
  <property fmtid="{D5CDD505-2E9C-101B-9397-08002B2CF9AE}" pid="3" name="Template Name">
    <vt:lpwstr>A4</vt:lpwstr>
  </property>
  <property fmtid="{D5CDD505-2E9C-101B-9397-08002B2CF9AE}" pid="4" name="_AdHocReviewCycleID">
    <vt:i4>-916715388</vt:i4>
  </property>
  <property fmtid="{D5CDD505-2E9C-101B-9397-08002B2CF9AE}" pid="5" name="_NewReviewCycle">
    <vt:lpwstr/>
  </property>
  <property fmtid="{D5CDD505-2E9C-101B-9397-08002B2CF9AE}" pid="6" name="_EmailSubject">
    <vt:lpwstr>Материалы рабочих групп: постановка на КУ, электросети, КНД</vt:lpwstr>
  </property>
  <property fmtid="{D5CDD505-2E9C-101B-9397-08002B2CF9AE}" pid="7" name="_AuthorEmail">
    <vt:lpwstr>Zanina.Eugenia@bcg.com</vt:lpwstr>
  </property>
  <property fmtid="{D5CDD505-2E9C-101B-9397-08002B2CF9AE}" pid="8" name="_AuthorEmailDisplayName">
    <vt:lpwstr>Zanina, Eugenia</vt:lpwstr>
  </property>
  <property fmtid="{D5CDD505-2E9C-101B-9397-08002B2CF9AE}" pid="9" name="_PreviousAdHocReviewCycleID">
    <vt:i4>-1046059457</vt:i4>
  </property>
</Properties>
</file>